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5143500" cx="9144000"/>
  <p:notesSz cx="6858000" cy="9144000"/>
  <p:embeddedFontLst>
    <p:embeddedFont>
      <p:font typeface="Roboto"/>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Roboto-bold.fntdata"/><Relationship Id="rId30" Type="http://schemas.openxmlformats.org/officeDocument/2006/relationships/font" Target="fonts/Roboto-regular.fntdata"/><Relationship Id="rId11" Type="http://schemas.openxmlformats.org/officeDocument/2006/relationships/slide" Target="slides/slide7.xml"/><Relationship Id="rId33" Type="http://schemas.openxmlformats.org/officeDocument/2006/relationships/font" Target="fonts/Roboto-boldItalic.fntdata"/><Relationship Id="rId10" Type="http://schemas.openxmlformats.org/officeDocument/2006/relationships/slide" Target="slides/slide6.xml"/><Relationship Id="rId32" Type="http://schemas.openxmlformats.org/officeDocument/2006/relationships/font" Target="fonts/Roboto-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p: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During this presentation we will share a journey of changing involvement, infrastructure discovery and ownership…   All in the efforts to ensure that we have an uneventful school year while providing the best uninterrupted network service for Students, Teachers and the classroom experience.  Technology can never be the </a:t>
            </a:r>
            <a:r>
              <a:rPr lang="en" sz="1500"/>
              <a:t>obstacle</a:t>
            </a:r>
            <a:r>
              <a:rPr lang="en" sz="1500"/>
              <a:t> to a positive learning </a:t>
            </a:r>
            <a:r>
              <a:rPr lang="en" sz="1500"/>
              <a:t>environment</a:t>
            </a:r>
            <a:r>
              <a:rPr lang="en" sz="1500"/>
              <a:t>.</a:t>
            </a:r>
            <a:endParaRPr sz="15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4a99ded5a1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4a99ded5a1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Networked projectors - No changes…</a:t>
            </a:r>
            <a:r>
              <a:rPr lang="en" sz="1800"/>
              <a:t> </a:t>
            </a:r>
            <a:r>
              <a:rPr lang="en"/>
              <a:t>    </a:t>
            </a:r>
            <a:r>
              <a:rPr b="1" lang="en">
                <a:highlight>
                  <a:srgbClr val="FFFF00"/>
                </a:highlight>
              </a:rPr>
              <a:t>Click to next slide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4a99ded5a1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4a99ded5a1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Clients - Not much change expected…</a:t>
            </a:r>
            <a:r>
              <a:rPr lang="en"/>
              <a:t>     </a:t>
            </a:r>
            <a:r>
              <a:rPr b="1" lang="en">
                <a:highlight>
                  <a:srgbClr val="FFFF00"/>
                </a:highlight>
              </a:rPr>
              <a:t>Click to next slide</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g4a99ded5a1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4a99ded5a1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Security cameras second phase…   Work with internal resources and external partnerships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We identified switchport needs and worked to standardize…  we performed supporting switch configurations.</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This also helped us realize the need and start a port density study to allow for adjustments…</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In some cases we needed additional port density to support added cameras also..   We worked to reduce excess port density where it isn’t needed…</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A big bonus gained from this port density adjustment was the ability to create a Dev-stack of switches for testing and development… </a:t>
            </a:r>
            <a:r>
              <a:rPr lang="en" sz="1800"/>
              <a:t> </a:t>
            </a:r>
            <a:r>
              <a:rPr lang="en"/>
              <a:t>          </a:t>
            </a:r>
            <a:r>
              <a:rPr b="1" lang="en">
                <a:highlight>
                  <a:srgbClr val="FFFF00"/>
                </a:highlight>
              </a:rPr>
              <a:t>Click to next slide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g4a99ded5a1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4a99ded5a1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The wireless AP’s were just updated so they along with the WLC’s were in good shape.</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We identified two data center switches that need to be replaced as they would soon be out of support.</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All the edge switches needed software updates…</a:t>
            </a:r>
            <a:r>
              <a:rPr lang="en" sz="1800"/>
              <a:t>  </a:t>
            </a:r>
            <a:r>
              <a:rPr lang="en"/>
              <a:t>        </a:t>
            </a:r>
            <a:r>
              <a:rPr b="1" lang="en">
                <a:highlight>
                  <a:srgbClr val="FFFF00"/>
                </a:highlight>
              </a:rPr>
              <a:t>Click to next slide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g4a99ded5a1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4a99ded5a1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Questions about licensing and system functionality…</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ISE needed license renewal</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Prime was suffering performance issues and needs to be rebuilt.       So…  </a:t>
            </a:r>
            <a:r>
              <a:rPr lang="en"/>
              <a:t> </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 sz="1800"/>
              <a:t>What will be our Plan of Attack?.</a:t>
            </a:r>
            <a:r>
              <a:rPr lang="en" sz="1800"/>
              <a:t>.. </a:t>
            </a:r>
            <a:r>
              <a:rPr lang="en"/>
              <a:t>      </a:t>
            </a:r>
            <a:r>
              <a:rPr b="1" lang="en">
                <a:highlight>
                  <a:srgbClr val="FFFF00"/>
                </a:highlight>
              </a:rPr>
              <a:t>Click to next slide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g4aa011337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4aa011337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23850" lvl="0" marL="457200" rtl="0" algn="l">
              <a:lnSpc>
                <a:spcPct val="150000"/>
              </a:lnSpc>
              <a:spcBef>
                <a:spcPts val="0"/>
              </a:spcBef>
              <a:spcAft>
                <a:spcPts val="0"/>
              </a:spcAft>
              <a:buSzPts val="1500"/>
              <a:buChar char="●"/>
            </a:pPr>
            <a:r>
              <a:rPr lang="en" sz="1500"/>
              <a:t>We reached out to our Partners to help develop plan</a:t>
            </a:r>
            <a:endParaRPr sz="1500"/>
          </a:p>
          <a:p>
            <a:pPr indent="-323850" lvl="1" marL="914400" rtl="0" algn="l">
              <a:lnSpc>
                <a:spcPct val="150000"/>
              </a:lnSpc>
              <a:spcBef>
                <a:spcPts val="0"/>
              </a:spcBef>
              <a:spcAft>
                <a:spcPts val="0"/>
              </a:spcAft>
              <a:buSzPts val="1500"/>
              <a:buChar char="○"/>
            </a:pPr>
            <a:r>
              <a:rPr lang="en" sz="1500"/>
              <a:t>License - ISE</a:t>
            </a:r>
            <a:endParaRPr sz="1500"/>
          </a:p>
          <a:p>
            <a:pPr indent="-323850" lvl="1" marL="914400" rtl="0" algn="l">
              <a:lnSpc>
                <a:spcPct val="150000"/>
              </a:lnSpc>
              <a:spcBef>
                <a:spcPts val="0"/>
              </a:spcBef>
              <a:spcAft>
                <a:spcPts val="0"/>
              </a:spcAft>
              <a:buSzPts val="1500"/>
              <a:buChar char="○"/>
            </a:pPr>
            <a:r>
              <a:rPr lang="en" sz="1500"/>
              <a:t>Prime Rebuild and upgrade</a:t>
            </a:r>
            <a:endParaRPr sz="1500"/>
          </a:p>
          <a:p>
            <a:pPr indent="-323850" lvl="1" marL="914400" rtl="0" algn="l">
              <a:lnSpc>
                <a:spcPct val="150000"/>
              </a:lnSpc>
              <a:spcBef>
                <a:spcPts val="0"/>
              </a:spcBef>
              <a:spcAft>
                <a:spcPts val="0"/>
              </a:spcAft>
              <a:buSzPts val="1500"/>
              <a:buChar char="○"/>
            </a:pPr>
            <a:r>
              <a:rPr lang="en" sz="1500"/>
              <a:t>Edge Switch Upgrade            </a:t>
            </a:r>
            <a:r>
              <a:rPr b="1" lang="en">
                <a:highlight>
                  <a:srgbClr val="FFFF00"/>
                </a:highlight>
              </a:rPr>
              <a:t>Click to next slide</a:t>
            </a:r>
            <a:endParaRPr sz="15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g4aa011337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4aa011337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First - let’s look at ISE   </a:t>
            </a:r>
            <a:r>
              <a:rPr lang="en"/>
              <a:t>          </a:t>
            </a:r>
            <a:r>
              <a:rPr b="1" lang="en">
                <a:highlight>
                  <a:srgbClr val="FFFF00"/>
                </a:highlight>
              </a:rPr>
              <a:t>Click to next slide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Google Shape;295;g4aa0113378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4aa0113378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23850" lvl="0" marL="457200" rtl="0" algn="l">
              <a:lnSpc>
                <a:spcPct val="150000"/>
              </a:lnSpc>
              <a:spcBef>
                <a:spcPts val="0"/>
              </a:spcBef>
              <a:spcAft>
                <a:spcPts val="0"/>
              </a:spcAft>
              <a:buSzPts val="1500"/>
              <a:buChar char="●"/>
            </a:pPr>
            <a:r>
              <a:rPr lang="en" sz="1500"/>
              <a:t>We </a:t>
            </a:r>
            <a:r>
              <a:rPr lang="en" sz="1500"/>
              <a:t>Worked with Partners to determine </a:t>
            </a:r>
            <a:endParaRPr sz="1500"/>
          </a:p>
          <a:p>
            <a:pPr indent="-323850" lvl="1" marL="914400" rtl="0" algn="l">
              <a:lnSpc>
                <a:spcPct val="150000"/>
              </a:lnSpc>
              <a:spcBef>
                <a:spcPts val="0"/>
              </a:spcBef>
              <a:spcAft>
                <a:spcPts val="0"/>
              </a:spcAft>
              <a:buSzPts val="1500"/>
              <a:buChar char="○"/>
            </a:pPr>
            <a:r>
              <a:rPr lang="en" sz="1500"/>
              <a:t>Appropriate license</a:t>
            </a:r>
            <a:endParaRPr sz="1500"/>
          </a:p>
          <a:p>
            <a:pPr indent="-323850" lvl="2" marL="1371600" rtl="0" algn="l">
              <a:lnSpc>
                <a:spcPct val="150000"/>
              </a:lnSpc>
              <a:spcBef>
                <a:spcPts val="0"/>
              </a:spcBef>
              <a:spcAft>
                <a:spcPts val="0"/>
              </a:spcAft>
              <a:buSzPts val="1500"/>
              <a:buChar char="■"/>
            </a:pPr>
            <a:r>
              <a:rPr lang="en" sz="1500"/>
              <a:t>Substantial savings    $10,000 savings</a:t>
            </a:r>
            <a:endParaRPr sz="1500"/>
          </a:p>
          <a:p>
            <a:pPr indent="-323850" lvl="1" marL="914400" rtl="0" algn="l">
              <a:lnSpc>
                <a:spcPct val="150000"/>
              </a:lnSpc>
              <a:spcBef>
                <a:spcPts val="0"/>
              </a:spcBef>
              <a:spcAft>
                <a:spcPts val="0"/>
              </a:spcAft>
              <a:buSzPts val="1500"/>
              <a:buChar char="○"/>
            </a:pPr>
            <a:r>
              <a:rPr lang="en" sz="1500"/>
              <a:t>We developed a Plan to install</a:t>
            </a:r>
            <a:endParaRPr sz="1500"/>
          </a:p>
          <a:p>
            <a:pPr indent="-323850" lvl="1" marL="914400" rtl="0" algn="l">
              <a:lnSpc>
                <a:spcPct val="150000"/>
              </a:lnSpc>
              <a:spcBef>
                <a:spcPts val="0"/>
              </a:spcBef>
              <a:spcAft>
                <a:spcPts val="0"/>
              </a:spcAft>
              <a:buSzPts val="1500"/>
              <a:buChar char="○"/>
            </a:pPr>
            <a:r>
              <a:rPr lang="en" sz="1500"/>
              <a:t>We Executed the Work             </a:t>
            </a:r>
            <a:r>
              <a:rPr b="1" lang="en">
                <a:highlight>
                  <a:srgbClr val="FFFF00"/>
                </a:highlight>
              </a:rPr>
              <a:t>Click to next slide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g4aa0113378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4aa0113378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Now - let’s look at Prime…</a:t>
            </a:r>
            <a:r>
              <a:rPr lang="en" sz="1500"/>
              <a:t> </a:t>
            </a:r>
            <a:r>
              <a:rPr lang="en"/>
              <a:t>             </a:t>
            </a:r>
            <a:r>
              <a:rPr b="1" lang="en">
                <a:highlight>
                  <a:srgbClr val="FFFF00"/>
                </a:highlight>
              </a:rPr>
              <a:t>Click to next slide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Google Shape;321;g4aa0113378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4aa0113378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23850" lvl="0" marL="457200" rtl="0" algn="l">
              <a:lnSpc>
                <a:spcPct val="150000"/>
              </a:lnSpc>
              <a:spcBef>
                <a:spcPts val="0"/>
              </a:spcBef>
              <a:spcAft>
                <a:spcPts val="0"/>
              </a:spcAft>
              <a:buSzPts val="1500"/>
              <a:buChar char="●"/>
            </a:pPr>
            <a:r>
              <a:rPr lang="en" sz="1500"/>
              <a:t>We </a:t>
            </a:r>
            <a:r>
              <a:rPr lang="en" sz="1500"/>
              <a:t>Worked with Partners to help Determine</a:t>
            </a:r>
            <a:endParaRPr sz="1500"/>
          </a:p>
          <a:p>
            <a:pPr indent="-323850" lvl="1" marL="914400" rtl="0" algn="l">
              <a:lnSpc>
                <a:spcPct val="150000"/>
              </a:lnSpc>
              <a:spcBef>
                <a:spcPts val="0"/>
              </a:spcBef>
              <a:spcAft>
                <a:spcPts val="0"/>
              </a:spcAft>
              <a:buSzPts val="1500"/>
              <a:buChar char="○"/>
            </a:pPr>
            <a:r>
              <a:rPr lang="en" sz="1500"/>
              <a:t>Appropriate Version = latest stable</a:t>
            </a:r>
            <a:endParaRPr sz="1500"/>
          </a:p>
          <a:p>
            <a:pPr indent="-323850" lvl="1" marL="914400" rtl="0" algn="l">
              <a:lnSpc>
                <a:spcPct val="150000"/>
              </a:lnSpc>
              <a:spcBef>
                <a:spcPts val="0"/>
              </a:spcBef>
              <a:spcAft>
                <a:spcPts val="0"/>
              </a:spcAft>
              <a:buSzPts val="1500"/>
              <a:buChar char="○"/>
            </a:pPr>
            <a:r>
              <a:rPr lang="en" sz="1500"/>
              <a:t>Plan to install = Stand up new virtual server appropriately resourced</a:t>
            </a:r>
            <a:endParaRPr sz="1500"/>
          </a:p>
          <a:p>
            <a:pPr indent="-323850" lvl="1" marL="914400" rtl="0" algn="l">
              <a:lnSpc>
                <a:spcPct val="150000"/>
              </a:lnSpc>
              <a:spcBef>
                <a:spcPts val="0"/>
              </a:spcBef>
              <a:spcAft>
                <a:spcPts val="0"/>
              </a:spcAft>
              <a:buSzPts val="1500"/>
              <a:buChar char="○"/>
            </a:pPr>
            <a:r>
              <a:rPr lang="en" sz="1500"/>
              <a:t>Execute Work = Backup existing, install new, migrate as much as possible from old..   Configure archives,  snmp etc..  and optimize        </a:t>
            </a:r>
            <a:r>
              <a:rPr b="1" lang="en">
                <a:highlight>
                  <a:srgbClr val="FFFF00"/>
                </a:highlight>
              </a:rPr>
              <a:t>Click to next slide</a:t>
            </a:r>
            <a:endParaRPr/>
          </a:p>
          <a:p>
            <a:pPr indent="0" lvl="0" marL="914400" rtl="0" algn="l">
              <a:lnSpc>
                <a:spcPct val="150000"/>
              </a:lnSpc>
              <a:spcBef>
                <a:spcPts val="0"/>
              </a:spcBef>
              <a:spcAft>
                <a:spcPts val="0"/>
              </a:spcAft>
              <a:buNone/>
            </a:pPr>
            <a:r>
              <a:t/>
            </a:r>
            <a:endParaRPr sz="15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4c1b332a6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4c1b332a6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Duane opens with brief introduction.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Hand off to Mat Intro      </a:t>
            </a:r>
            <a:r>
              <a:rPr b="1" lang="en">
                <a:highlight>
                  <a:srgbClr val="FFFF00"/>
                </a:highlight>
              </a:rPr>
              <a:t>Click to next slide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9" name="Shape 329"/>
        <p:cNvGrpSpPr/>
        <p:nvPr/>
      </p:nvGrpSpPr>
      <p:grpSpPr>
        <a:xfrm>
          <a:off x="0" y="0"/>
          <a:ext cx="0" cy="0"/>
          <a:chOff x="0" y="0"/>
          <a:chExt cx="0" cy="0"/>
        </a:xfrm>
      </p:grpSpPr>
      <p:sp>
        <p:nvSpPr>
          <p:cNvPr id="330" name="Google Shape;330;g4aa0113378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4aa0113378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We identified suitable replacements and developed a plan for installation</a:t>
            </a:r>
            <a:r>
              <a:rPr lang="en"/>
              <a:t>   </a:t>
            </a:r>
            <a:r>
              <a:rPr b="1" lang="en">
                <a:highlight>
                  <a:srgbClr val="FFFF00"/>
                </a:highlight>
              </a:rPr>
              <a:t>Click to next slide</a:t>
            </a:r>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Google Shape;345;g4aa0113378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4aa0113378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Utilize our new prime environment to perform these updates. </a:t>
            </a:r>
            <a:r>
              <a:rPr lang="en"/>
              <a:t>      </a:t>
            </a:r>
            <a:r>
              <a:rPr b="1" lang="en">
                <a:highlight>
                  <a:srgbClr val="FFFF00"/>
                </a:highlight>
              </a:rPr>
              <a:t>Click to next slide</a:t>
            </a:r>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9" name="Shape 359"/>
        <p:cNvGrpSpPr/>
        <p:nvPr/>
      </p:nvGrpSpPr>
      <p:grpSpPr>
        <a:xfrm>
          <a:off x="0" y="0"/>
          <a:ext cx="0" cy="0"/>
          <a:chOff x="0" y="0"/>
          <a:chExt cx="0" cy="0"/>
        </a:xfrm>
      </p:grpSpPr>
      <p:sp>
        <p:nvSpPr>
          <p:cNvPr id="360" name="Google Shape;360;g4aa0113378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4aa0113378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23850" lvl="0" marL="457200" rtl="0" algn="l">
              <a:lnSpc>
                <a:spcPct val="150000"/>
              </a:lnSpc>
              <a:spcBef>
                <a:spcPts val="0"/>
              </a:spcBef>
              <a:spcAft>
                <a:spcPts val="0"/>
              </a:spcAft>
              <a:buSzPts val="1500"/>
              <a:buChar char="●"/>
            </a:pPr>
            <a:r>
              <a:rPr lang="en" sz="1500"/>
              <a:t>Work with Partners to determine </a:t>
            </a:r>
            <a:endParaRPr sz="1500"/>
          </a:p>
          <a:p>
            <a:pPr indent="-304800" lvl="1" marL="914400" rtl="0" algn="l">
              <a:spcBef>
                <a:spcPts val="0"/>
              </a:spcBef>
              <a:spcAft>
                <a:spcPts val="0"/>
              </a:spcAft>
              <a:buSzPts val="1200"/>
              <a:buChar char="○"/>
            </a:pPr>
            <a:r>
              <a:rPr b="1" lang="en" sz="1200">
                <a:highlight>
                  <a:srgbClr val="FFFF00"/>
                </a:highlight>
              </a:rPr>
              <a:t>Look at screen  -  Click through and comment on each..</a:t>
            </a:r>
            <a:endParaRPr sz="1200"/>
          </a:p>
          <a:p>
            <a:pPr indent="-317500" lvl="1" marL="914400" rtl="0" algn="l">
              <a:lnSpc>
                <a:spcPct val="150000"/>
              </a:lnSpc>
              <a:spcBef>
                <a:spcPts val="0"/>
              </a:spcBef>
              <a:spcAft>
                <a:spcPts val="0"/>
              </a:spcAft>
              <a:buSzPts val="1400"/>
              <a:buChar char="○"/>
            </a:pPr>
            <a:r>
              <a:rPr lang="en" sz="1400"/>
              <a:t>Use Prime Software Image Management to distribute and manage updates </a:t>
            </a:r>
            <a:endParaRPr sz="1400"/>
          </a:p>
          <a:p>
            <a:pPr indent="-317500" lvl="1" marL="914400" rtl="0" algn="l">
              <a:lnSpc>
                <a:spcPct val="150000"/>
              </a:lnSpc>
              <a:spcBef>
                <a:spcPts val="0"/>
              </a:spcBef>
              <a:spcAft>
                <a:spcPts val="0"/>
              </a:spcAft>
              <a:buSzPts val="1400"/>
              <a:buChar char="○"/>
            </a:pPr>
            <a:r>
              <a:rPr lang="en" sz="1400"/>
              <a:t>Plan to install - Determine and schedule anticipated service outages</a:t>
            </a:r>
            <a:endParaRPr sz="1400"/>
          </a:p>
          <a:p>
            <a:pPr indent="-317500" lvl="1" marL="914400" rtl="0" algn="l">
              <a:lnSpc>
                <a:spcPct val="150000"/>
              </a:lnSpc>
              <a:spcBef>
                <a:spcPts val="0"/>
              </a:spcBef>
              <a:spcAft>
                <a:spcPts val="0"/>
              </a:spcAft>
              <a:buSzPts val="1400"/>
              <a:buChar char="○"/>
            </a:pPr>
            <a:r>
              <a:rPr lang="en" sz="1400"/>
              <a:t>Execute Work - Communicate outages,  validate switch-stack status (avail memory...),  Distribute new image using Prime Image Management,  Validate switch-stack status, cycle switch-stack power and validate network communication and services.</a:t>
            </a:r>
            <a:endParaRPr sz="1400"/>
          </a:p>
          <a:p>
            <a:pPr indent="0" lvl="0" marL="0" rtl="0" algn="l">
              <a:spcBef>
                <a:spcPts val="0"/>
              </a:spcBef>
              <a:spcAft>
                <a:spcPts val="0"/>
              </a:spcAft>
              <a:buNone/>
            </a:pPr>
            <a:r>
              <a:rPr b="1" lang="en">
                <a:highlight>
                  <a:srgbClr val="FFFF00"/>
                </a:highlight>
              </a:rPr>
              <a:t>Click to next slide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2" name="Shape 372"/>
        <p:cNvGrpSpPr/>
        <p:nvPr/>
      </p:nvGrpSpPr>
      <p:grpSpPr>
        <a:xfrm>
          <a:off x="0" y="0"/>
          <a:ext cx="0" cy="0"/>
          <a:chOff x="0" y="0"/>
          <a:chExt cx="0" cy="0"/>
        </a:xfrm>
      </p:grpSpPr>
      <p:sp>
        <p:nvSpPr>
          <p:cNvPr id="373" name="Google Shape;373;g4ceba6d8d1_0_0: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4ceba6d8d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Mat -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1" name="Shape 381"/>
        <p:cNvGrpSpPr/>
        <p:nvPr/>
      </p:nvGrpSpPr>
      <p:grpSpPr>
        <a:xfrm>
          <a:off x="0" y="0"/>
          <a:ext cx="0" cy="0"/>
          <a:chOff x="0" y="0"/>
          <a:chExt cx="0" cy="0"/>
        </a:xfrm>
      </p:grpSpPr>
      <p:sp>
        <p:nvSpPr>
          <p:cNvPr id="382" name="Google Shape;382;g1444e4033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1444e4033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We thought that we had a worthwhile story to tell</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Maybe you were able relate and have faced similar experiences</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Questions:</a:t>
            </a:r>
            <a:endParaRPr sz="18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9" name="Shape 389"/>
        <p:cNvGrpSpPr/>
        <p:nvPr/>
      </p:nvGrpSpPr>
      <p:grpSpPr>
        <a:xfrm>
          <a:off x="0" y="0"/>
          <a:ext cx="0" cy="0"/>
          <a:chOff x="0" y="0"/>
          <a:chExt cx="0" cy="0"/>
        </a:xfrm>
      </p:grpSpPr>
      <p:sp>
        <p:nvSpPr>
          <p:cNvPr id="390" name="Google Shape;390;g5239620f8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5239620f8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4c1b332a6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4c1b332a6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Mat - Brief introduction</a:t>
            </a:r>
            <a:endParaRPr/>
          </a:p>
          <a:p>
            <a:pPr indent="0" lvl="0" marL="0" rtl="0" algn="l">
              <a:spcBef>
                <a:spcPts val="0"/>
              </a:spcBef>
              <a:spcAft>
                <a:spcPts val="0"/>
              </a:spcAft>
              <a:buNone/>
            </a:pPr>
            <a:r>
              <a:t/>
            </a:r>
            <a:endParaRPr/>
          </a:p>
          <a:p>
            <a:pPr indent="0" lvl="0" marL="0" rtl="0" algn="l">
              <a:spcBef>
                <a:spcPts val="0"/>
              </a:spcBef>
              <a:spcAft>
                <a:spcPts val="0"/>
              </a:spcAft>
              <a:buClr>
                <a:srgbClr val="000000"/>
              </a:buClr>
              <a:buSzPts val="1100"/>
              <a:buFont typeface="Arial"/>
              <a:buNone/>
            </a:pPr>
            <a:r>
              <a:rPr b="1" lang="en">
                <a:highlight>
                  <a:srgbClr val="FFFF00"/>
                </a:highlight>
              </a:rPr>
              <a:t>Click to next slide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4d6e48e976_0_0: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4d6e48e97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How did it come for us to present?</a:t>
            </a:r>
            <a:endParaRPr sz="1500"/>
          </a:p>
          <a:p>
            <a:pPr indent="-323850" lvl="0" marL="457200" rtl="0" algn="l">
              <a:spcBef>
                <a:spcPts val="0"/>
              </a:spcBef>
              <a:spcAft>
                <a:spcPts val="0"/>
              </a:spcAft>
              <a:buSzPts val="1500"/>
              <a:buChar char="-"/>
            </a:pPr>
            <a:r>
              <a:rPr lang="en" sz="1500"/>
              <a:t>Repeat Brainstorm presenter - Enjoy the event and have enjoyed other presentations from various school districts</a:t>
            </a:r>
            <a:endParaRPr sz="1500"/>
          </a:p>
          <a:p>
            <a:pPr indent="-323850" lvl="0" marL="457200" rtl="0" algn="l">
              <a:spcBef>
                <a:spcPts val="0"/>
              </a:spcBef>
              <a:spcAft>
                <a:spcPts val="0"/>
              </a:spcAft>
              <a:buSzPts val="1500"/>
              <a:buChar char="-"/>
            </a:pPr>
            <a:r>
              <a:rPr lang="en" sz="1500"/>
              <a:t>Thought we had a relatable story worth sharing</a:t>
            </a:r>
            <a:endParaRPr sz="1500"/>
          </a:p>
          <a:p>
            <a:pPr indent="0" lvl="0" marL="457200" rtl="0" algn="l">
              <a:spcBef>
                <a:spcPts val="0"/>
              </a:spcBef>
              <a:spcAft>
                <a:spcPts val="0"/>
              </a:spcAft>
              <a:buNone/>
            </a:pPr>
            <a:r>
              <a:t/>
            </a:r>
            <a:endParaRPr sz="1500"/>
          </a:p>
          <a:p>
            <a:pPr indent="0" lvl="0" marL="0" rtl="0" algn="l">
              <a:spcBef>
                <a:spcPts val="0"/>
              </a:spcBef>
              <a:spcAft>
                <a:spcPts val="0"/>
              </a:spcAft>
              <a:buNone/>
            </a:pPr>
            <a:r>
              <a:rPr lang="en" sz="1500"/>
              <a:t>Why is our story worth your time?</a:t>
            </a:r>
            <a:endParaRPr sz="1500"/>
          </a:p>
          <a:p>
            <a:pPr indent="-323850" lvl="0" marL="457200" rtl="0" algn="l">
              <a:spcBef>
                <a:spcPts val="0"/>
              </a:spcBef>
              <a:spcAft>
                <a:spcPts val="0"/>
              </a:spcAft>
              <a:buSzPts val="1500"/>
              <a:buChar char="-"/>
            </a:pPr>
            <a:r>
              <a:rPr lang="en" sz="1500"/>
              <a:t>Hopefully</a:t>
            </a:r>
            <a:r>
              <a:rPr lang="en" sz="1500"/>
              <a:t> it will be informative</a:t>
            </a:r>
            <a:endParaRPr sz="1500"/>
          </a:p>
          <a:p>
            <a:pPr indent="-323850" lvl="0" marL="457200" rtl="0" algn="l">
              <a:spcBef>
                <a:spcPts val="0"/>
              </a:spcBef>
              <a:spcAft>
                <a:spcPts val="0"/>
              </a:spcAft>
              <a:buSzPts val="1500"/>
              <a:buChar char="-"/>
            </a:pPr>
            <a:r>
              <a:rPr lang="en" sz="1500"/>
              <a:t>Help you realize that you are not alone with similar realities</a:t>
            </a:r>
            <a:endParaRPr sz="1500"/>
          </a:p>
          <a:p>
            <a:pPr indent="-323850" lvl="0" marL="457200" rtl="0" algn="l">
              <a:spcBef>
                <a:spcPts val="0"/>
              </a:spcBef>
              <a:spcAft>
                <a:spcPts val="0"/>
              </a:spcAft>
              <a:buSzPts val="1500"/>
              <a:buChar char="-"/>
            </a:pPr>
            <a:r>
              <a:rPr lang="en" sz="1500"/>
              <a:t>Reinforce the value of partnerships</a:t>
            </a:r>
            <a:endParaRPr sz="1500"/>
          </a:p>
          <a:p>
            <a:pPr indent="0" lvl="0" marL="0" rtl="0" algn="l">
              <a:spcBef>
                <a:spcPts val="0"/>
              </a:spcBef>
              <a:spcAft>
                <a:spcPts val="0"/>
              </a:spcAft>
              <a:buNone/>
            </a:pPr>
            <a:r>
              <a:t/>
            </a:r>
            <a:endParaRPr sz="1500"/>
          </a:p>
          <a:p>
            <a:pPr indent="0" lvl="0" marL="0" rtl="0" algn="l">
              <a:spcBef>
                <a:spcPts val="0"/>
              </a:spcBef>
              <a:spcAft>
                <a:spcPts val="0"/>
              </a:spcAft>
              <a:buClr>
                <a:srgbClr val="000000"/>
              </a:buClr>
              <a:buSzPts val="1100"/>
              <a:buFont typeface="Arial"/>
              <a:buNone/>
            </a:pPr>
            <a:r>
              <a:rPr b="1" lang="en">
                <a:highlight>
                  <a:srgbClr val="FFFF00"/>
                </a:highlight>
              </a:rPr>
              <a:t>Click to next slide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144514d5ff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144514d5ff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Recent upgrade efforts along with organizational changes provided a unique opportunity to dig in and:</a:t>
            </a:r>
            <a:endParaRPr sz="1500"/>
          </a:p>
          <a:p>
            <a:pPr indent="0" lvl="0" marL="0" rtl="0" algn="l">
              <a:spcBef>
                <a:spcPts val="0"/>
              </a:spcBef>
              <a:spcAft>
                <a:spcPts val="0"/>
              </a:spcAft>
              <a:buClr>
                <a:srgbClr val="000000"/>
              </a:buClr>
              <a:buSzPts val="1100"/>
              <a:buFont typeface="Arial"/>
              <a:buNone/>
            </a:pPr>
            <a:r>
              <a:rPr b="1" lang="en" sz="1800">
                <a:highlight>
                  <a:srgbClr val="FFFF00"/>
                </a:highlight>
              </a:rPr>
              <a:t>Look at screen  -  Click through and comment on each..</a:t>
            </a:r>
            <a:endParaRPr sz="1500"/>
          </a:p>
          <a:p>
            <a:pPr indent="-323850" lvl="0" marL="457200" rtl="0" algn="l">
              <a:spcBef>
                <a:spcPts val="0"/>
              </a:spcBef>
              <a:spcAft>
                <a:spcPts val="0"/>
              </a:spcAft>
              <a:buSzPts val="1500"/>
              <a:buChar char="-"/>
            </a:pPr>
            <a:r>
              <a:rPr lang="en" sz="1500"/>
              <a:t>Take Lead/Ownership</a:t>
            </a:r>
            <a:endParaRPr sz="1500"/>
          </a:p>
          <a:p>
            <a:pPr indent="-323850" lvl="0" marL="457200" rtl="0" algn="l">
              <a:spcBef>
                <a:spcPts val="0"/>
              </a:spcBef>
              <a:spcAft>
                <a:spcPts val="0"/>
              </a:spcAft>
              <a:buSzPts val="1500"/>
              <a:buChar char="-"/>
            </a:pPr>
            <a:r>
              <a:rPr lang="en" sz="1500"/>
              <a:t>Develop understanding of “What we know” or where we are.</a:t>
            </a:r>
            <a:endParaRPr sz="1500"/>
          </a:p>
          <a:p>
            <a:pPr indent="-323850" lvl="0" marL="457200" rtl="0" algn="l">
              <a:spcBef>
                <a:spcPts val="0"/>
              </a:spcBef>
              <a:spcAft>
                <a:spcPts val="0"/>
              </a:spcAft>
              <a:buSzPts val="1500"/>
              <a:buChar char="-"/>
            </a:pPr>
            <a:r>
              <a:rPr lang="en" sz="1500"/>
              <a:t>Identify systems and their known status</a:t>
            </a:r>
            <a:endParaRPr sz="1500"/>
          </a:p>
          <a:p>
            <a:pPr indent="0" lvl="0" marL="0" rtl="0" algn="l">
              <a:spcBef>
                <a:spcPts val="0"/>
              </a:spcBef>
              <a:spcAft>
                <a:spcPts val="0"/>
              </a:spcAft>
              <a:buNone/>
            </a:pPr>
            <a:r>
              <a:t/>
            </a:r>
            <a:endParaRPr sz="1800"/>
          </a:p>
          <a:p>
            <a:pPr indent="0" lvl="0" marL="0" rtl="0" algn="l">
              <a:spcBef>
                <a:spcPts val="0"/>
              </a:spcBef>
              <a:spcAft>
                <a:spcPts val="0"/>
              </a:spcAft>
              <a:buNone/>
            </a:pPr>
            <a:r>
              <a:rPr lang="en" sz="1800"/>
              <a:t>So…   What do we know????</a:t>
            </a:r>
            <a:r>
              <a:rPr lang="en"/>
              <a:t>   </a:t>
            </a:r>
            <a:r>
              <a:rPr b="1" lang="en">
                <a:highlight>
                  <a:srgbClr val="FFFF00"/>
                </a:highlight>
              </a:rPr>
              <a:t>Click to next slide</a:t>
            </a:r>
            <a:endParaRPr b="1">
              <a:highlight>
                <a:srgbClr val="FFFF00"/>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1443ec6902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443ec690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highlight>
                  <a:srgbClr val="FFFF00"/>
                </a:highlight>
              </a:rPr>
              <a:t>Look at screen  -  </a:t>
            </a:r>
            <a:r>
              <a:rPr b="1" lang="en" sz="1800">
                <a:highlight>
                  <a:srgbClr val="FFFF00"/>
                </a:highlight>
              </a:rPr>
              <a:t>Click through and comment on each..</a:t>
            </a:r>
            <a:endParaRPr b="1" sz="1800">
              <a:highlight>
                <a:srgbClr val="FFFF00"/>
              </a:highlight>
            </a:endParaRPr>
          </a:p>
          <a:p>
            <a:pPr indent="0" lvl="0" marL="0" rtl="0" algn="l">
              <a:spcBef>
                <a:spcPts val="0"/>
              </a:spcBef>
              <a:spcAft>
                <a:spcPts val="0"/>
              </a:spcAft>
              <a:buNone/>
            </a:pPr>
            <a:r>
              <a:t/>
            </a:r>
            <a:endParaRPr b="1" sz="1800">
              <a:highlight>
                <a:srgbClr val="FFFF00"/>
              </a:highlight>
            </a:endParaRPr>
          </a:p>
          <a:p>
            <a:pPr indent="0" lvl="0" marL="0" rtl="0" algn="l">
              <a:spcBef>
                <a:spcPts val="0"/>
              </a:spcBef>
              <a:spcAft>
                <a:spcPts val="0"/>
              </a:spcAft>
              <a:buNone/>
            </a:pPr>
            <a:r>
              <a:t/>
            </a:r>
            <a:endParaRPr b="1" sz="1800">
              <a:highlight>
                <a:srgbClr val="FFFF00"/>
              </a:highlight>
            </a:endParaRPr>
          </a:p>
          <a:p>
            <a:pPr indent="0" lvl="0" marL="0" rtl="0" algn="l">
              <a:spcBef>
                <a:spcPts val="0"/>
              </a:spcBef>
              <a:spcAft>
                <a:spcPts val="0"/>
              </a:spcAft>
              <a:buNone/>
            </a:pPr>
            <a:r>
              <a:rPr lang="en" sz="1500"/>
              <a:t>Looks like we have some Research to do…</a:t>
            </a:r>
            <a:r>
              <a:rPr lang="en"/>
              <a:t>   </a:t>
            </a:r>
            <a:r>
              <a:rPr b="1" lang="en">
                <a:highlight>
                  <a:srgbClr val="FFFF00"/>
                </a:highlight>
              </a:rPr>
              <a:t>Click to next slide</a:t>
            </a:r>
            <a:endParaRPr/>
          </a:p>
          <a:p>
            <a:pPr indent="0" lvl="0" marL="0" rtl="0" algn="l">
              <a:spcBef>
                <a:spcPts val="0"/>
              </a:spcBef>
              <a:spcAft>
                <a:spcPts val="0"/>
              </a:spcAft>
              <a:buNone/>
            </a:pPr>
            <a:r>
              <a:t/>
            </a:r>
            <a:endParaRPr/>
          </a:p>
          <a:p>
            <a:pPr indent="0" lvl="0" marL="0" rtl="0" algn="l">
              <a:spcBef>
                <a:spcPts val="0"/>
              </a:spcBef>
              <a:spcAft>
                <a:spcPts val="0"/>
              </a:spcAft>
              <a:buClr>
                <a:srgbClr val="000000"/>
              </a:buClr>
              <a:buSzPts val="1100"/>
              <a:buFont typeface="Arial"/>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144004c352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44004c352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23850" lvl="0" marL="457200" rtl="0" algn="l">
              <a:lnSpc>
                <a:spcPct val="150000"/>
              </a:lnSpc>
              <a:spcBef>
                <a:spcPts val="0"/>
              </a:spcBef>
              <a:spcAft>
                <a:spcPts val="0"/>
              </a:spcAft>
              <a:buSzPts val="1500"/>
              <a:buChar char="●"/>
            </a:pPr>
            <a:r>
              <a:rPr lang="en" sz="1500"/>
              <a:t>We developed a risk assessment</a:t>
            </a:r>
            <a:endParaRPr sz="1500"/>
          </a:p>
          <a:p>
            <a:pPr indent="-323850" lvl="0" marL="457200" rtl="0" algn="l">
              <a:lnSpc>
                <a:spcPct val="150000"/>
              </a:lnSpc>
              <a:spcBef>
                <a:spcPts val="0"/>
              </a:spcBef>
              <a:spcAft>
                <a:spcPts val="0"/>
              </a:spcAft>
              <a:buSzPts val="1500"/>
              <a:buChar char="●"/>
            </a:pPr>
            <a:r>
              <a:rPr lang="en" sz="1500"/>
              <a:t>Understanding of Current Status</a:t>
            </a:r>
            <a:endParaRPr sz="1500"/>
          </a:p>
          <a:p>
            <a:pPr indent="-323850" lvl="1" marL="914400" rtl="0" algn="l">
              <a:lnSpc>
                <a:spcPct val="150000"/>
              </a:lnSpc>
              <a:spcBef>
                <a:spcPts val="0"/>
              </a:spcBef>
              <a:spcAft>
                <a:spcPts val="0"/>
              </a:spcAft>
              <a:buSzPts val="1500"/>
              <a:buChar char="○"/>
            </a:pPr>
            <a:r>
              <a:rPr lang="en" sz="1500"/>
              <a:t>License - do any need renewal?</a:t>
            </a:r>
            <a:endParaRPr sz="1500"/>
          </a:p>
          <a:p>
            <a:pPr indent="-323850" lvl="1" marL="914400" rtl="0" algn="l">
              <a:lnSpc>
                <a:spcPct val="150000"/>
              </a:lnSpc>
              <a:spcBef>
                <a:spcPts val="0"/>
              </a:spcBef>
              <a:spcAft>
                <a:spcPts val="0"/>
              </a:spcAft>
              <a:buSzPts val="1500"/>
              <a:buChar char="○"/>
            </a:pPr>
            <a:r>
              <a:rPr lang="en" sz="1500"/>
              <a:t>Support Contracts - What do we have and are we covered adequately?</a:t>
            </a:r>
            <a:endParaRPr sz="1500"/>
          </a:p>
          <a:p>
            <a:pPr indent="-323850" lvl="1" marL="914400" rtl="0" algn="l">
              <a:lnSpc>
                <a:spcPct val="150000"/>
              </a:lnSpc>
              <a:spcBef>
                <a:spcPts val="0"/>
              </a:spcBef>
              <a:spcAft>
                <a:spcPts val="0"/>
              </a:spcAft>
              <a:buSzPts val="1500"/>
              <a:buChar char="○"/>
            </a:pPr>
            <a:r>
              <a:rPr lang="en" sz="1500"/>
              <a:t>Support status -  What types of support might we need</a:t>
            </a:r>
            <a:endParaRPr sz="1500"/>
          </a:p>
          <a:p>
            <a:pPr indent="-323850" lvl="1" marL="914400" rtl="0" algn="l">
              <a:lnSpc>
                <a:spcPct val="150000"/>
              </a:lnSpc>
              <a:spcBef>
                <a:spcPts val="0"/>
              </a:spcBef>
              <a:spcAft>
                <a:spcPts val="0"/>
              </a:spcAft>
              <a:buSzPts val="1500"/>
              <a:buChar char="○"/>
            </a:pPr>
            <a:r>
              <a:rPr lang="en" sz="1500"/>
              <a:t>Software versions - What versions are we on?..   Do we need to upgrade?</a:t>
            </a:r>
            <a:endParaRPr sz="1500"/>
          </a:p>
          <a:p>
            <a:pPr indent="0" lvl="0" marL="0" rtl="0" algn="l">
              <a:lnSpc>
                <a:spcPct val="150000"/>
              </a:lnSpc>
              <a:spcBef>
                <a:spcPts val="0"/>
              </a:spcBef>
              <a:spcAft>
                <a:spcPts val="0"/>
              </a:spcAft>
              <a:buNone/>
            </a:pPr>
            <a:r>
              <a:rPr lang="en" sz="1500"/>
              <a:t>   </a:t>
            </a:r>
            <a:r>
              <a:rPr b="1" lang="en" sz="1800"/>
              <a:t> What needs attention??</a:t>
            </a:r>
            <a:r>
              <a:rPr lang="en" sz="1800"/>
              <a:t>  </a:t>
            </a:r>
            <a:r>
              <a:rPr lang="en" sz="1500"/>
              <a:t>   </a:t>
            </a:r>
            <a:r>
              <a:rPr b="1" lang="en">
                <a:highlight>
                  <a:srgbClr val="FFFF00"/>
                </a:highlight>
              </a:rPr>
              <a:t>Click to next slide</a:t>
            </a:r>
            <a:endParaRPr sz="15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4a99ded5a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4a99ded5a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We needed to ensure that we performed supporting network configurations for the phone system replacement.</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Leverage existing “VOICE” network vlans and configurations as much as possible.</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Standardize component connections…</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Perform routing and switchport configurations.</a:t>
            </a:r>
            <a:r>
              <a:rPr lang="en" sz="1800"/>
              <a:t>   </a:t>
            </a:r>
            <a:r>
              <a:rPr lang="en"/>
              <a:t>      </a:t>
            </a:r>
            <a:r>
              <a:rPr b="1" lang="en">
                <a:highlight>
                  <a:srgbClr val="FFFF00"/>
                </a:highlight>
              </a:rPr>
              <a:t>Click to next slide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4a99ded5a1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4a99ded5a1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Mosty light involvement to help ensure needs are met leveraging external partnership to complete.</a:t>
            </a:r>
            <a:r>
              <a:rPr lang="en" sz="1800"/>
              <a:t> </a:t>
            </a:r>
            <a:r>
              <a:rPr lang="en"/>
              <a:t>     </a:t>
            </a:r>
            <a:r>
              <a:rPr b="1" lang="en">
                <a:highlight>
                  <a:srgbClr val="FFFF00"/>
                </a:highlight>
              </a:rPr>
              <a:t>Click to next slide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598100" y="1775222"/>
            <a:ext cx="8222100" cy="838800"/>
          </a:xfrm>
          <a:prstGeom prst="rect">
            <a:avLst/>
          </a:prstGeom>
        </p:spPr>
        <p:txBody>
          <a:bodyPr anchorCtr="0" anchor="b" bIns="91425" lIns="91425" spcFirstLastPara="1" rIns="91425" wrap="square" tIns="91425"/>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p:txBody>
      </p:sp>
      <p:sp>
        <p:nvSpPr>
          <p:cNvPr id="17" name="Google Shape;17;p2"/>
          <p:cNvSpPr txBox="1"/>
          <p:nvPr>
            <p:ph idx="1" type="subTitle"/>
          </p:nvPr>
        </p:nvSpPr>
        <p:spPr>
          <a:xfrm>
            <a:off x="598088" y="2715913"/>
            <a:ext cx="8222100" cy="432900"/>
          </a:xfrm>
          <a:prstGeom prst="rect">
            <a:avLst/>
          </a:prstGeom>
        </p:spPr>
        <p:txBody>
          <a:bodyPr anchorCtr="0" anchor="t" bIns="91425" lIns="91425" spcFirstLastPara="1" rIns="91425" wrap="square" tIns="91425"/>
          <a:lstStyle>
            <a:lvl1pPr lvl="0" rtl="0">
              <a:lnSpc>
                <a:spcPct val="100000"/>
              </a:lnSpc>
              <a:spcBef>
                <a:spcPts val="0"/>
              </a:spcBef>
              <a:spcAft>
                <a:spcPts val="0"/>
              </a:spcAft>
              <a:buClr>
                <a:schemeClr val="lt1"/>
              </a:buClr>
              <a:buSzPts val="2100"/>
              <a:buNone/>
              <a:defRPr sz="2100">
                <a:solidFill>
                  <a:schemeClr val="lt1"/>
                </a:solidFill>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p:txBody>
      </p:sp>
      <p:sp>
        <p:nvSpPr>
          <p:cNvPr id="18" name="Google Shape;18;p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1"/>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lstStyle>
            <a:lvl1pPr lvl="0" rtl="0" algn="ctr">
              <a:spcBef>
                <a:spcPts val="0"/>
              </a:spcBef>
              <a:spcAft>
                <a:spcPts val="0"/>
              </a:spcAft>
              <a:buClr>
                <a:schemeClr val="lt1"/>
              </a:buClr>
              <a:buSzPts val="12000"/>
              <a:buNone/>
              <a:defRPr sz="120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p:nvPr>
            <p:ph idx="1" type="body"/>
          </p:nvPr>
        </p:nvSpPr>
        <p:spPr>
          <a:xfrm>
            <a:off x="311700" y="3369225"/>
            <a:ext cx="8520600" cy="1281900"/>
          </a:xfrm>
          <a:prstGeom prst="rect">
            <a:avLst/>
          </a:prstGeom>
        </p:spPr>
        <p:txBody>
          <a:bodyPr anchorCtr="0" anchor="t" bIns="91425" lIns="91425" spcFirstLastPara="1" rIns="91425" wrap="square" tIns="91425"/>
          <a:lstStyle>
            <a:lvl1pPr indent="-342900" lvl="0" marL="457200" rtl="0" algn="ctr">
              <a:spcBef>
                <a:spcPts val="0"/>
              </a:spcBef>
              <a:spcAft>
                <a:spcPts val="0"/>
              </a:spcAft>
              <a:buClr>
                <a:schemeClr val="lt1"/>
              </a:buClr>
              <a:buSzPts val="1800"/>
              <a:buChar char="●"/>
              <a:defRPr>
                <a:solidFill>
                  <a:schemeClr val="lt1"/>
                </a:solidFill>
              </a:defRPr>
            </a:lvl1pPr>
            <a:lvl2pPr indent="-317500" lvl="1" marL="914400" rtl="0" algn="ctr">
              <a:spcBef>
                <a:spcPts val="1600"/>
              </a:spcBef>
              <a:spcAft>
                <a:spcPts val="0"/>
              </a:spcAft>
              <a:buClr>
                <a:schemeClr val="lt1"/>
              </a:buClr>
              <a:buSzPts val="1400"/>
              <a:buChar char="○"/>
              <a:defRPr>
                <a:solidFill>
                  <a:schemeClr val="lt1"/>
                </a:solidFill>
              </a:defRPr>
            </a:lvl2pPr>
            <a:lvl3pPr indent="-317500" lvl="2" marL="1371600" rtl="0" algn="ctr">
              <a:spcBef>
                <a:spcPts val="1600"/>
              </a:spcBef>
              <a:spcAft>
                <a:spcPts val="0"/>
              </a:spcAft>
              <a:buClr>
                <a:schemeClr val="lt1"/>
              </a:buClr>
              <a:buSzPts val="1400"/>
              <a:buChar char="■"/>
              <a:defRPr>
                <a:solidFill>
                  <a:schemeClr val="lt1"/>
                </a:solidFill>
              </a:defRPr>
            </a:lvl3pPr>
            <a:lvl4pPr indent="-317500" lvl="3" marL="1828800" rtl="0" algn="ctr">
              <a:spcBef>
                <a:spcPts val="1600"/>
              </a:spcBef>
              <a:spcAft>
                <a:spcPts val="0"/>
              </a:spcAft>
              <a:buClr>
                <a:schemeClr val="lt1"/>
              </a:buClr>
              <a:buSzPts val="1400"/>
              <a:buChar char="●"/>
              <a:defRPr>
                <a:solidFill>
                  <a:schemeClr val="lt1"/>
                </a:solidFill>
              </a:defRPr>
            </a:lvl4pPr>
            <a:lvl5pPr indent="-317500" lvl="4" marL="2286000" rtl="0" algn="ctr">
              <a:spcBef>
                <a:spcPts val="1600"/>
              </a:spcBef>
              <a:spcAft>
                <a:spcPts val="0"/>
              </a:spcAft>
              <a:buClr>
                <a:schemeClr val="lt1"/>
              </a:buClr>
              <a:buSzPts val="1400"/>
              <a:buChar char="○"/>
              <a:defRPr>
                <a:solidFill>
                  <a:schemeClr val="lt1"/>
                </a:solidFill>
              </a:defRPr>
            </a:lvl5pPr>
            <a:lvl6pPr indent="-317500" lvl="5" marL="2743200" rtl="0" algn="ctr">
              <a:spcBef>
                <a:spcPts val="1600"/>
              </a:spcBef>
              <a:spcAft>
                <a:spcPts val="0"/>
              </a:spcAft>
              <a:buClr>
                <a:schemeClr val="lt1"/>
              </a:buClr>
              <a:buSzPts val="1400"/>
              <a:buChar char="■"/>
              <a:defRPr>
                <a:solidFill>
                  <a:schemeClr val="lt1"/>
                </a:solidFill>
              </a:defRPr>
            </a:lvl6pPr>
            <a:lvl7pPr indent="-317500" lvl="6" marL="3200400" rtl="0" algn="ctr">
              <a:spcBef>
                <a:spcPts val="1600"/>
              </a:spcBef>
              <a:spcAft>
                <a:spcPts val="0"/>
              </a:spcAft>
              <a:buClr>
                <a:schemeClr val="lt1"/>
              </a:buClr>
              <a:buSzPts val="1400"/>
              <a:buChar char="●"/>
              <a:defRPr>
                <a:solidFill>
                  <a:schemeClr val="lt1"/>
                </a:solidFill>
              </a:defRPr>
            </a:lvl7pPr>
            <a:lvl8pPr indent="-317500" lvl="7" marL="3657600" rtl="0" algn="ctr">
              <a:spcBef>
                <a:spcPts val="1600"/>
              </a:spcBef>
              <a:spcAft>
                <a:spcPts val="0"/>
              </a:spcAft>
              <a:buClr>
                <a:schemeClr val="lt1"/>
              </a:buClr>
              <a:buSzPts val="1400"/>
              <a:buChar char="○"/>
              <a:defRPr>
                <a:solidFill>
                  <a:schemeClr val="lt1"/>
                </a:solidFill>
              </a:defRPr>
            </a:lvl8pPr>
            <a:lvl9pPr indent="-317500" lvl="8" marL="4114800" rtl="0" algn="ctr">
              <a:spcBef>
                <a:spcPts val="1600"/>
              </a:spcBef>
              <a:spcAft>
                <a:spcPts val="1600"/>
              </a:spcAft>
              <a:buClr>
                <a:schemeClr val="lt1"/>
              </a:buClr>
              <a:buSzPts val="1400"/>
              <a:buChar char="■"/>
              <a:defRPr>
                <a:solidFill>
                  <a:schemeClr val="lt1"/>
                </a:solidFill>
              </a:defRPr>
            </a:lvl9pPr>
          </a:lstStyle>
          <a:p/>
        </p:txBody>
      </p:sp>
      <p:sp>
        <p:nvSpPr>
          <p:cNvPr id="78" name="Google Shape;78;p11"/>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79" name="Shape 79"/>
        <p:cNvGrpSpPr/>
        <p:nvPr/>
      </p:nvGrpSpPr>
      <p:grpSpPr>
        <a:xfrm>
          <a:off x="0" y="0"/>
          <a:ext cx="0" cy="0"/>
          <a:chOff x="0" y="0"/>
          <a:chExt cx="0" cy="0"/>
        </a:xfrm>
      </p:grpSpPr>
      <p:sp>
        <p:nvSpPr>
          <p:cNvPr id="80" name="Google Shape;80;p1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3"/>
          <p:cNvSpPr txBox="1"/>
          <p:nvPr>
            <p:ph type="title"/>
          </p:nvPr>
        </p:nvSpPr>
        <p:spPr>
          <a:xfrm>
            <a:off x="598100" y="2152347"/>
            <a:ext cx="8222100" cy="838800"/>
          </a:xfrm>
          <a:prstGeom prst="rect">
            <a:avLst/>
          </a:prstGeom>
        </p:spPr>
        <p:txBody>
          <a:bodyPr anchorCtr="0" anchor="ctr" bIns="91425" lIns="91425" spcFirstLastPara="1" rIns="91425" wrap="square" tIns="91425"/>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p:txBody>
      </p:sp>
      <p:sp>
        <p:nvSpPr>
          <p:cNvPr id="27" name="Google Shape;27;p3"/>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8"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4"/>
          <p:cNvSpPr txBox="1"/>
          <p:nvPr>
            <p:ph type="title"/>
          </p:nvPr>
        </p:nvSpPr>
        <p:spPr>
          <a:xfrm>
            <a:off x="311700" y="410000"/>
            <a:ext cx="8520600" cy="607800"/>
          </a:xfrm>
          <a:prstGeom prst="rect">
            <a:avLst/>
          </a:prstGeom>
        </p:spPr>
        <p:txBody>
          <a:bodyPr anchorCtr="0" anchor="t" bIns="91425" lIns="91425" spcFirstLastPara="1" rIns="91425" wrap="square" tIns="91425"/>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6" name="Google Shape;36;p4"/>
          <p:cNvSpPr txBox="1"/>
          <p:nvPr>
            <p:ph idx="1" type="body"/>
          </p:nvPr>
        </p:nvSpPr>
        <p:spPr>
          <a:xfrm>
            <a:off x="311700" y="1229875"/>
            <a:ext cx="8520600" cy="33390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37" name="Google Shape;37;p4"/>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8" name="Shape 38"/>
        <p:cNvGrpSpPr/>
        <p:nvPr/>
      </p:nvGrpSpPr>
      <p:grpSpPr>
        <a:xfrm>
          <a:off x="0" y="0"/>
          <a:ext cx="0" cy="0"/>
          <a:chOff x="0" y="0"/>
          <a:chExt cx="0" cy="0"/>
        </a:xfrm>
      </p:grpSpPr>
      <p:sp>
        <p:nvSpPr>
          <p:cNvPr id="39" name="Google Shape;39;p5"/>
          <p:cNvSpPr txBox="1"/>
          <p:nvPr>
            <p:ph type="title"/>
          </p:nvPr>
        </p:nvSpPr>
        <p:spPr>
          <a:xfrm>
            <a:off x="311700" y="410000"/>
            <a:ext cx="8520600" cy="607800"/>
          </a:xfrm>
          <a:prstGeom prst="rect">
            <a:avLst/>
          </a:prstGeom>
        </p:spPr>
        <p:txBody>
          <a:bodyPr anchorCtr="0" anchor="t" bIns="91425" lIns="91425" spcFirstLastPara="1" rIns="91425" wrap="square" tIns="91425"/>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40" name="Google Shape;40;p5"/>
          <p:cNvSpPr txBox="1"/>
          <p:nvPr>
            <p:ph idx="1" type="body"/>
          </p:nvPr>
        </p:nvSpPr>
        <p:spPr>
          <a:xfrm>
            <a:off x="311700" y="1229975"/>
            <a:ext cx="3999900" cy="33390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1" name="Google Shape;41;p5"/>
          <p:cNvSpPr txBox="1"/>
          <p:nvPr>
            <p:ph idx="2" type="body"/>
          </p:nvPr>
        </p:nvSpPr>
        <p:spPr>
          <a:xfrm>
            <a:off x="4832400" y="1229975"/>
            <a:ext cx="3999900" cy="33390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2" name="Google Shape;42;p5"/>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311700" y="410000"/>
            <a:ext cx="8520600" cy="607800"/>
          </a:xfrm>
          <a:prstGeom prst="rect">
            <a:avLst/>
          </a:prstGeom>
        </p:spPr>
        <p:txBody>
          <a:bodyPr anchorCtr="0" anchor="t" bIns="91425" lIns="91425" spcFirstLastPara="1" rIns="91425" wrap="square" tIns="91425"/>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45" name="Google Shape;45;p6"/>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6" name="Shape 46"/>
        <p:cNvGrpSpPr/>
        <p:nvPr/>
      </p:nvGrpSpPr>
      <p:grpSpPr>
        <a:xfrm>
          <a:off x="0" y="0"/>
          <a:ext cx="0" cy="0"/>
          <a:chOff x="0" y="0"/>
          <a:chExt cx="0" cy="0"/>
        </a:xfrm>
      </p:grpSpPr>
      <p:sp>
        <p:nvSpPr>
          <p:cNvPr id="47" name="Google Shape;47;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8" name="Google Shape;48;p7"/>
          <p:cNvSpPr txBox="1"/>
          <p:nvPr>
            <p:ph idx="1" type="body"/>
          </p:nvPr>
        </p:nvSpPr>
        <p:spPr>
          <a:xfrm>
            <a:off x="311700" y="1465804"/>
            <a:ext cx="2808000" cy="31032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9" name="Google Shape;49;p7"/>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4"/>
        </a:solidFill>
      </p:bgPr>
    </p:bg>
    <p:spTree>
      <p:nvGrpSpPr>
        <p:cNvPr id="50"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8"/>
          <p:cNvSpPr txBox="1"/>
          <p:nvPr>
            <p:ph type="title"/>
          </p:nvPr>
        </p:nvSpPr>
        <p:spPr>
          <a:xfrm>
            <a:off x="490250" y="526350"/>
            <a:ext cx="5618700" cy="4090800"/>
          </a:xfrm>
          <a:prstGeom prst="rect">
            <a:avLst/>
          </a:prstGeom>
        </p:spPr>
        <p:txBody>
          <a:bodyPr anchorCtr="0" anchor="ctr" bIns="91425" lIns="91425" spcFirstLastPara="1" rIns="91425" wrap="square" tIns="91425"/>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58" name="Google Shape;58;p8"/>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9"/>
          <p:cNvSpPr txBox="1"/>
          <p:nvPr>
            <p:ph type="title"/>
          </p:nvPr>
        </p:nvSpPr>
        <p:spPr>
          <a:xfrm>
            <a:off x="265500" y="1151100"/>
            <a:ext cx="4045200" cy="15645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63" name="Google Shape;63;p9"/>
          <p:cNvSpPr txBox="1"/>
          <p:nvPr>
            <p:ph idx="1" type="subTitle"/>
          </p:nvPr>
        </p:nvSpPr>
        <p:spPr>
          <a:xfrm>
            <a:off x="265500" y="2769001"/>
            <a:ext cx="4045200" cy="12693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64" name="Google Shape;64;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65" name="Google Shape;65;p9"/>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66" name="Shape 66"/>
        <p:cNvGrpSpPr/>
        <p:nvPr/>
      </p:nvGrpSpPr>
      <p:grpSpPr>
        <a:xfrm>
          <a:off x="0" y="0"/>
          <a:ext cx="0" cy="0"/>
          <a:chOff x="0" y="0"/>
          <a:chExt cx="0" cy="0"/>
        </a:xfrm>
      </p:grpSpPr>
      <p:sp>
        <p:nvSpPr>
          <p:cNvPr id="67" name="Google Shape;67;p10"/>
          <p:cNvSpPr txBox="1"/>
          <p:nvPr>
            <p:ph idx="1" type="body"/>
          </p:nvPr>
        </p:nvSpPr>
        <p:spPr>
          <a:xfrm>
            <a:off x="319500" y="4230575"/>
            <a:ext cx="5998800" cy="5988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1800"/>
              <a:buNone/>
              <a:defRPr/>
            </a:lvl1pPr>
          </a:lstStyle>
          <a:p/>
        </p:txBody>
      </p:sp>
      <p:sp>
        <p:nvSpPr>
          <p:cNvPr id="68" name="Google Shape;68;p10"/>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geometr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rtl="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lt1"/>
                </a:solidFill>
                <a:latin typeface="Roboto"/>
                <a:ea typeface="Roboto"/>
                <a:cs typeface="Roboto"/>
                <a:sym typeface="Roboto"/>
              </a:defRPr>
            </a:lvl1pPr>
            <a:lvl2pPr lvl="1" rtl="0" algn="r">
              <a:buNone/>
              <a:defRPr sz="1000">
                <a:solidFill>
                  <a:schemeClr val="lt1"/>
                </a:solidFill>
                <a:latin typeface="Roboto"/>
                <a:ea typeface="Roboto"/>
                <a:cs typeface="Roboto"/>
                <a:sym typeface="Roboto"/>
              </a:defRPr>
            </a:lvl2pPr>
            <a:lvl3pPr lvl="2" rtl="0" algn="r">
              <a:buNone/>
              <a:defRPr sz="1000">
                <a:solidFill>
                  <a:schemeClr val="lt1"/>
                </a:solidFill>
                <a:latin typeface="Roboto"/>
                <a:ea typeface="Roboto"/>
                <a:cs typeface="Roboto"/>
                <a:sym typeface="Roboto"/>
              </a:defRPr>
            </a:lvl3pPr>
            <a:lvl4pPr lvl="3" rtl="0" algn="r">
              <a:buNone/>
              <a:defRPr sz="1000">
                <a:solidFill>
                  <a:schemeClr val="lt1"/>
                </a:solidFill>
                <a:latin typeface="Roboto"/>
                <a:ea typeface="Roboto"/>
                <a:cs typeface="Roboto"/>
                <a:sym typeface="Roboto"/>
              </a:defRPr>
            </a:lvl4pPr>
            <a:lvl5pPr lvl="4" rtl="0" algn="r">
              <a:buNone/>
              <a:defRPr sz="1000">
                <a:solidFill>
                  <a:schemeClr val="lt1"/>
                </a:solidFill>
                <a:latin typeface="Roboto"/>
                <a:ea typeface="Roboto"/>
                <a:cs typeface="Roboto"/>
                <a:sym typeface="Roboto"/>
              </a:defRPr>
            </a:lvl5pPr>
            <a:lvl6pPr lvl="5" rtl="0" algn="r">
              <a:buNone/>
              <a:defRPr sz="1000">
                <a:solidFill>
                  <a:schemeClr val="lt1"/>
                </a:solidFill>
                <a:latin typeface="Roboto"/>
                <a:ea typeface="Roboto"/>
                <a:cs typeface="Roboto"/>
                <a:sym typeface="Roboto"/>
              </a:defRPr>
            </a:lvl6pPr>
            <a:lvl7pPr lvl="6" rtl="0" algn="r">
              <a:buNone/>
              <a:defRPr sz="1000">
                <a:solidFill>
                  <a:schemeClr val="lt1"/>
                </a:solidFill>
                <a:latin typeface="Roboto"/>
                <a:ea typeface="Roboto"/>
                <a:cs typeface="Roboto"/>
                <a:sym typeface="Roboto"/>
              </a:defRPr>
            </a:lvl7pPr>
            <a:lvl8pPr lvl="7" rtl="0" algn="r">
              <a:buNone/>
              <a:defRPr sz="1000">
                <a:solidFill>
                  <a:schemeClr val="lt1"/>
                </a:solidFill>
                <a:latin typeface="Roboto"/>
                <a:ea typeface="Roboto"/>
                <a:cs typeface="Roboto"/>
                <a:sym typeface="Roboto"/>
              </a:defRPr>
            </a:lvl8pPr>
            <a:lvl9pPr lvl="8" rtl="0"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000">
        <p:fade thruBlk="1"/>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jpg"/><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6.png"/><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7.jp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8.jpg"/><Relationship Id="rId4" Type="http://schemas.openxmlformats.org/officeDocument/2006/relationships/image" Target="../media/image11.jpg"/><Relationship Id="rId5" Type="http://schemas.openxmlformats.org/officeDocument/2006/relationships/image" Target="../media/image9.jpg"/><Relationship Id="rId6" Type="http://schemas.openxmlformats.org/officeDocument/2006/relationships/image" Target="../media/image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png"/><Relationship Id="rId4" Type="http://schemas.openxmlformats.org/officeDocument/2006/relationships/image" Target="../media/image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0.jpg"/><Relationship Id="rId4" Type="http://schemas.openxmlformats.org/officeDocument/2006/relationships/image" Target="../media/image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jpg"/><Relationship Id="rId4" Type="http://schemas.openxmlformats.org/officeDocument/2006/relationships/hyperlink" Target="https://www.cisco.com/c/dam/en_us/training-events/product-training/prime-infrastructure-31/ja-swim/PI31-UpgradingDeviceSoftwareImages-JobAid.pdf" TargetMode="External"/><Relationship Id="rId5" Type="http://schemas.openxmlformats.org/officeDocument/2006/relationships/hyperlink" Target="https://docs.google.com/document/d/1L9r6OP6YZfHI3yBhVGOI03gpPCWXBxZXl2eL4W4ptiM/edit?usp=sharin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mailto:mwolfgram@capital-data.com" TargetMode="External"/><Relationship Id="rId4" Type="http://schemas.openxmlformats.org/officeDocument/2006/relationships/image" Target="../media/image2.png"/><Relationship Id="rId5"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jp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3"/>
          <p:cNvSpPr txBox="1"/>
          <p:nvPr>
            <p:ph type="ctrTitle"/>
          </p:nvPr>
        </p:nvSpPr>
        <p:spPr>
          <a:xfrm>
            <a:off x="1637100" y="1775225"/>
            <a:ext cx="7183200" cy="838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about our Network!?</a:t>
            </a:r>
            <a:endParaRPr/>
          </a:p>
        </p:txBody>
      </p:sp>
      <p:sp>
        <p:nvSpPr>
          <p:cNvPr id="86" name="Google Shape;86;p13"/>
          <p:cNvSpPr txBox="1"/>
          <p:nvPr>
            <p:ph idx="1" type="subTitle"/>
          </p:nvPr>
        </p:nvSpPr>
        <p:spPr>
          <a:xfrm>
            <a:off x="598088" y="2715913"/>
            <a:ext cx="8222100" cy="4329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400">
                <a:solidFill>
                  <a:srgbClr val="FFFF00"/>
                </a:solidFill>
                <a:latin typeface="Arial"/>
                <a:ea typeface="Arial"/>
                <a:cs typeface="Arial"/>
                <a:sym typeface="Arial"/>
              </a:rPr>
              <a:t>Brainstorm 2019</a:t>
            </a:r>
            <a:endParaRPr>
              <a:solidFill>
                <a:srgbClr val="FFFF00"/>
              </a:solidFill>
            </a:endParaRPr>
          </a:p>
        </p:txBody>
      </p:sp>
      <p:sp>
        <p:nvSpPr>
          <p:cNvPr id="87" name="Google Shape;87;p13"/>
          <p:cNvSpPr txBox="1"/>
          <p:nvPr/>
        </p:nvSpPr>
        <p:spPr>
          <a:xfrm>
            <a:off x="6912600" y="216225"/>
            <a:ext cx="3774000" cy="44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88" name="Google Shape;88;p13"/>
          <p:cNvPicPr preferRelativeResize="0"/>
          <p:nvPr/>
        </p:nvPicPr>
        <p:blipFill>
          <a:blip r:embed="rId3">
            <a:alphaModFix/>
          </a:blip>
          <a:stretch>
            <a:fillRect/>
          </a:stretch>
        </p:blipFill>
        <p:spPr>
          <a:xfrm>
            <a:off x="7797075" y="0"/>
            <a:ext cx="1346925" cy="795799"/>
          </a:xfrm>
          <a:prstGeom prst="rect">
            <a:avLst/>
          </a:prstGeom>
          <a:noFill/>
          <a:ln>
            <a:noFill/>
          </a:ln>
        </p:spPr>
      </p:pic>
      <p:sp>
        <p:nvSpPr>
          <p:cNvPr id="89" name="Google Shape;89;p13"/>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22"/>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needs attention?</a:t>
            </a:r>
            <a:endParaRPr/>
          </a:p>
        </p:txBody>
      </p:sp>
      <p:sp>
        <p:nvSpPr>
          <p:cNvPr id="182" name="Google Shape;182;p22"/>
          <p:cNvSpPr txBox="1"/>
          <p:nvPr/>
        </p:nvSpPr>
        <p:spPr>
          <a:xfrm rot="-254540">
            <a:off x="977625" y="1883671"/>
            <a:ext cx="3532278" cy="601641"/>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 sz="1800">
                <a:solidFill>
                  <a:srgbClr val="B7B7B7"/>
                </a:solidFill>
                <a:latin typeface="Impact"/>
                <a:ea typeface="Impact"/>
                <a:cs typeface="Impact"/>
                <a:sym typeface="Impact"/>
              </a:rPr>
              <a:t>Phone system replacement</a:t>
            </a:r>
            <a:endParaRPr b="1" sz="1800">
              <a:solidFill>
                <a:srgbClr val="B7B7B7"/>
              </a:solidFill>
              <a:latin typeface="Impact"/>
              <a:ea typeface="Impact"/>
              <a:cs typeface="Impact"/>
              <a:sym typeface="Impact"/>
            </a:endParaRPr>
          </a:p>
        </p:txBody>
      </p:sp>
      <p:sp>
        <p:nvSpPr>
          <p:cNvPr id="183" name="Google Shape;183;p22"/>
          <p:cNvSpPr txBox="1"/>
          <p:nvPr/>
        </p:nvSpPr>
        <p:spPr>
          <a:xfrm rot="-327">
            <a:off x="2983325" y="2485239"/>
            <a:ext cx="3156300" cy="6015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 sz="2400">
                <a:solidFill>
                  <a:srgbClr val="B7B7B7"/>
                </a:solidFill>
                <a:latin typeface="Impact"/>
                <a:ea typeface="Impact"/>
                <a:cs typeface="Impact"/>
                <a:sym typeface="Impact"/>
              </a:rPr>
              <a:t>Outdoor Wireless</a:t>
            </a:r>
            <a:endParaRPr b="1" sz="2400">
              <a:solidFill>
                <a:srgbClr val="B7B7B7"/>
              </a:solidFill>
              <a:latin typeface="Impact"/>
              <a:ea typeface="Impact"/>
              <a:cs typeface="Impact"/>
              <a:sym typeface="Impact"/>
            </a:endParaRPr>
          </a:p>
        </p:txBody>
      </p:sp>
      <p:sp>
        <p:nvSpPr>
          <p:cNvPr id="184" name="Google Shape;184;p22"/>
          <p:cNvSpPr txBox="1"/>
          <p:nvPr/>
        </p:nvSpPr>
        <p:spPr>
          <a:xfrm rot="-259737">
            <a:off x="1215514" y="2202274"/>
            <a:ext cx="3477621" cy="36494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C9DAF8"/>
                </a:solidFill>
              </a:rPr>
              <a:t>Supporting Network Configurations</a:t>
            </a:r>
            <a:endParaRPr b="1">
              <a:solidFill>
                <a:srgbClr val="C9DAF8"/>
              </a:solidFill>
            </a:endParaRPr>
          </a:p>
        </p:txBody>
      </p:sp>
      <p:sp>
        <p:nvSpPr>
          <p:cNvPr id="185" name="Google Shape;185;p22"/>
          <p:cNvSpPr txBox="1"/>
          <p:nvPr/>
        </p:nvSpPr>
        <p:spPr>
          <a:xfrm>
            <a:off x="3794050" y="2887400"/>
            <a:ext cx="1869300" cy="36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C9DAF8"/>
                </a:solidFill>
              </a:rPr>
              <a:t>Work underway</a:t>
            </a:r>
            <a:endParaRPr b="1">
              <a:solidFill>
                <a:srgbClr val="C9DAF8"/>
              </a:solidFill>
            </a:endParaRPr>
          </a:p>
        </p:txBody>
      </p:sp>
      <p:sp>
        <p:nvSpPr>
          <p:cNvPr id="186" name="Google Shape;186;p22"/>
          <p:cNvSpPr txBox="1"/>
          <p:nvPr/>
        </p:nvSpPr>
        <p:spPr>
          <a:xfrm>
            <a:off x="3143625" y="3972498"/>
            <a:ext cx="2592900" cy="4539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
                <a:latin typeface="Impact"/>
                <a:ea typeface="Impact"/>
                <a:cs typeface="Impact"/>
                <a:sym typeface="Impact"/>
              </a:rPr>
              <a:t>Networked Projectors</a:t>
            </a:r>
            <a:endParaRPr b="1">
              <a:latin typeface="Impact"/>
              <a:ea typeface="Impact"/>
              <a:cs typeface="Impact"/>
              <a:sym typeface="Impact"/>
            </a:endParaRPr>
          </a:p>
        </p:txBody>
      </p:sp>
      <p:sp>
        <p:nvSpPr>
          <p:cNvPr id="187" name="Google Shape;187;p22"/>
          <p:cNvSpPr txBox="1"/>
          <p:nvPr/>
        </p:nvSpPr>
        <p:spPr>
          <a:xfrm>
            <a:off x="3794050" y="4178600"/>
            <a:ext cx="1498800" cy="36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FF"/>
                </a:solidFill>
              </a:rPr>
              <a:t>No Change</a:t>
            </a:r>
            <a:endParaRPr b="1">
              <a:solidFill>
                <a:srgbClr val="0000FF"/>
              </a:solidFill>
            </a:endParaRPr>
          </a:p>
        </p:txBody>
      </p:sp>
      <p:pic>
        <p:nvPicPr>
          <p:cNvPr id="188" name="Google Shape;188;p22"/>
          <p:cNvPicPr preferRelativeResize="0"/>
          <p:nvPr/>
        </p:nvPicPr>
        <p:blipFill>
          <a:blip r:embed="rId3">
            <a:alphaModFix/>
          </a:blip>
          <a:stretch>
            <a:fillRect/>
          </a:stretch>
        </p:blipFill>
        <p:spPr>
          <a:xfrm>
            <a:off x="7797075" y="0"/>
            <a:ext cx="1346925" cy="795799"/>
          </a:xfrm>
          <a:prstGeom prst="rect">
            <a:avLst/>
          </a:prstGeom>
          <a:noFill/>
          <a:ln>
            <a:noFill/>
          </a:ln>
        </p:spPr>
      </p:pic>
      <p:sp>
        <p:nvSpPr>
          <p:cNvPr id="189" name="Google Shape;189;p2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000"/>
                                        <p:tgtEl>
                                          <p:spTgt spid="1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23"/>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needs attention?</a:t>
            </a:r>
            <a:endParaRPr/>
          </a:p>
        </p:txBody>
      </p:sp>
      <p:sp>
        <p:nvSpPr>
          <p:cNvPr id="195" name="Google Shape;195;p23"/>
          <p:cNvSpPr txBox="1"/>
          <p:nvPr/>
        </p:nvSpPr>
        <p:spPr>
          <a:xfrm rot="-254540">
            <a:off x="977625" y="1883671"/>
            <a:ext cx="3532278" cy="601641"/>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 sz="1800">
                <a:solidFill>
                  <a:srgbClr val="B7B7B7"/>
                </a:solidFill>
                <a:latin typeface="Impact"/>
                <a:ea typeface="Impact"/>
                <a:cs typeface="Impact"/>
                <a:sym typeface="Impact"/>
              </a:rPr>
              <a:t>Phone system replacement</a:t>
            </a:r>
            <a:endParaRPr b="1" sz="1800">
              <a:solidFill>
                <a:srgbClr val="B7B7B7"/>
              </a:solidFill>
              <a:latin typeface="Impact"/>
              <a:ea typeface="Impact"/>
              <a:cs typeface="Impact"/>
              <a:sym typeface="Impact"/>
            </a:endParaRPr>
          </a:p>
        </p:txBody>
      </p:sp>
      <p:sp>
        <p:nvSpPr>
          <p:cNvPr id="196" name="Google Shape;196;p23"/>
          <p:cNvSpPr txBox="1"/>
          <p:nvPr/>
        </p:nvSpPr>
        <p:spPr>
          <a:xfrm rot="-327">
            <a:off x="2983325" y="2485239"/>
            <a:ext cx="3156300" cy="6015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 sz="2400">
                <a:solidFill>
                  <a:srgbClr val="B7B7B7"/>
                </a:solidFill>
                <a:latin typeface="Impact"/>
                <a:ea typeface="Impact"/>
                <a:cs typeface="Impact"/>
                <a:sym typeface="Impact"/>
              </a:rPr>
              <a:t>Outdoor Wireless</a:t>
            </a:r>
            <a:endParaRPr b="1" sz="2400">
              <a:solidFill>
                <a:srgbClr val="B7B7B7"/>
              </a:solidFill>
              <a:latin typeface="Impact"/>
              <a:ea typeface="Impact"/>
              <a:cs typeface="Impact"/>
              <a:sym typeface="Impact"/>
            </a:endParaRPr>
          </a:p>
        </p:txBody>
      </p:sp>
      <p:sp>
        <p:nvSpPr>
          <p:cNvPr id="197" name="Google Shape;197;p23"/>
          <p:cNvSpPr txBox="1"/>
          <p:nvPr/>
        </p:nvSpPr>
        <p:spPr>
          <a:xfrm rot="-259737">
            <a:off x="1215514" y="2202274"/>
            <a:ext cx="3477621" cy="36494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C9DAF8"/>
                </a:solidFill>
              </a:rPr>
              <a:t>Supporting Network Configurations</a:t>
            </a:r>
            <a:endParaRPr b="1">
              <a:solidFill>
                <a:srgbClr val="C9DAF8"/>
              </a:solidFill>
            </a:endParaRPr>
          </a:p>
        </p:txBody>
      </p:sp>
      <p:sp>
        <p:nvSpPr>
          <p:cNvPr id="198" name="Google Shape;198;p23"/>
          <p:cNvSpPr txBox="1"/>
          <p:nvPr/>
        </p:nvSpPr>
        <p:spPr>
          <a:xfrm>
            <a:off x="3794050" y="2887400"/>
            <a:ext cx="1869300" cy="36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C9DAF8"/>
                </a:solidFill>
              </a:rPr>
              <a:t>Work underway</a:t>
            </a:r>
            <a:endParaRPr b="1">
              <a:solidFill>
                <a:srgbClr val="C9DAF8"/>
              </a:solidFill>
            </a:endParaRPr>
          </a:p>
        </p:txBody>
      </p:sp>
      <p:sp>
        <p:nvSpPr>
          <p:cNvPr id="199" name="Google Shape;199;p23"/>
          <p:cNvSpPr txBox="1"/>
          <p:nvPr/>
        </p:nvSpPr>
        <p:spPr>
          <a:xfrm>
            <a:off x="6817650" y="2344800"/>
            <a:ext cx="1368300" cy="45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Impact"/>
                <a:ea typeface="Impact"/>
                <a:cs typeface="Impact"/>
                <a:sym typeface="Impact"/>
              </a:rPr>
              <a:t>Clients</a:t>
            </a:r>
            <a:endParaRPr sz="2400">
              <a:latin typeface="Impact"/>
              <a:ea typeface="Impact"/>
              <a:cs typeface="Impact"/>
              <a:sym typeface="Impact"/>
            </a:endParaRPr>
          </a:p>
        </p:txBody>
      </p:sp>
      <p:sp>
        <p:nvSpPr>
          <p:cNvPr id="200" name="Google Shape;200;p23"/>
          <p:cNvSpPr txBox="1"/>
          <p:nvPr/>
        </p:nvSpPr>
        <p:spPr>
          <a:xfrm>
            <a:off x="6878650" y="2712600"/>
            <a:ext cx="1753500" cy="60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FF"/>
                </a:solidFill>
              </a:rPr>
              <a:t>Not much change expected</a:t>
            </a:r>
            <a:endParaRPr b="1">
              <a:solidFill>
                <a:srgbClr val="0000FF"/>
              </a:solidFill>
            </a:endParaRPr>
          </a:p>
        </p:txBody>
      </p:sp>
      <p:sp>
        <p:nvSpPr>
          <p:cNvPr id="201" name="Google Shape;201;p23"/>
          <p:cNvSpPr txBox="1"/>
          <p:nvPr/>
        </p:nvSpPr>
        <p:spPr>
          <a:xfrm>
            <a:off x="3143625" y="3972498"/>
            <a:ext cx="2592900" cy="4539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
                <a:solidFill>
                  <a:srgbClr val="B7B7B7"/>
                </a:solidFill>
                <a:latin typeface="Impact"/>
                <a:ea typeface="Impact"/>
                <a:cs typeface="Impact"/>
                <a:sym typeface="Impact"/>
              </a:rPr>
              <a:t>Networked Projectors</a:t>
            </a:r>
            <a:endParaRPr b="1">
              <a:solidFill>
                <a:srgbClr val="B7B7B7"/>
              </a:solidFill>
              <a:latin typeface="Impact"/>
              <a:ea typeface="Impact"/>
              <a:cs typeface="Impact"/>
              <a:sym typeface="Impact"/>
            </a:endParaRPr>
          </a:p>
        </p:txBody>
      </p:sp>
      <p:sp>
        <p:nvSpPr>
          <p:cNvPr id="202" name="Google Shape;202;p23"/>
          <p:cNvSpPr txBox="1"/>
          <p:nvPr/>
        </p:nvSpPr>
        <p:spPr>
          <a:xfrm>
            <a:off x="3794050" y="4178600"/>
            <a:ext cx="1461300" cy="36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C9DAF8"/>
                </a:solidFill>
              </a:rPr>
              <a:t>No Change</a:t>
            </a:r>
            <a:endParaRPr b="1">
              <a:solidFill>
                <a:srgbClr val="C9DAF8"/>
              </a:solidFill>
            </a:endParaRPr>
          </a:p>
        </p:txBody>
      </p:sp>
      <p:pic>
        <p:nvPicPr>
          <p:cNvPr id="203" name="Google Shape;203;p23"/>
          <p:cNvPicPr preferRelativeResize="0"/>
          <p:nvPr/>
        </p:nvPicPr>
        <p:blipFill>
          <a:blip r:embed="rId3">
            <a:alphaModFix/>
          </a:blip>
          <a:stretch>
            <a:fillRect/>
          </a:stretch>
        </p:blipFill>
        <p:spPr>
          <a:xfrm>
            <a:off x="7797075" y="0"/>
            <a:ext cx="1346925" cy="795799"/>
          </a:xfrm>
          <a:prstGeom prst="rect">
            <a:avLst/>
          </a:prstGeom>
          <a:noFill/>
          <a:ln>
            <a:noFill/>
          </a:ln>
        </p:spPr>
      </p:pic>
      <p:sp>
        <p:nvSpPr>
          <p:cNvPr id="204" name="Google Shape;204;p23"/>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1000"/>
                                        <p:tgtEl>
                                          <p:spTgt spid="2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24"/>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needs attention?</a:t>
            </a:r>
            <a:endParaRPr/>
          </a:p>
        </p:txBody>
      </p:sp>
      <p:sp>
        <p:nvSpPr>
          <p:cNvPr id="210" name="Google Shape;210;p24"/>
          <p:cNvSpPr txBox="1"/>
          <p:nvPr/>
        </p:nvSpPr>
        <p:spPr>
          <a:xfrm rot="-254540">
            <a:off x="977625" y="1883671"/>
            <a:ext cx="3532278" cy="601641"/>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 sz="1800">
                <a:solidFill>
                  <a:srgbClr val="B7B7B7"/>
                </a:solidFill>
                <a:latin typeface="Impact"/>
                <a:ea typeface="Impact"/>
                <a:cs typeface="Impact"/>
                <a:sym typeface="Impact"/>
              </a:rPr>
              <a:t>Phone system replacement</a:t>
            </a:r>
            <a:endParaRPr b="1" sz="1800">
              <a:solidFill>
                <a:srgbClr val="B7B7B7"/>
              </a:solidFill>
              <a:latin typeface="Impact"/>
              <a:ea typeface="Impact"/>
              <a:cs typeface="Impact"/>
              <a:sym typeface="Impact"/>
            </a:endParaRPr>
          </a:p>
        </p:txBody>
      </p:sp>
      <p:sp>
        <p:nvSpPr>
          <p:cNvPr id="211" name="Google Shape;211;p24"/>
          <p:cNvSpPr txBox="1"/>
          <p:nvPr/>
        </p:nvSpPr>
        <p:spPr>
          <a:xfrm rot="-327">
            <a:off x="2983325" y="2485239"/>
            <a:ext cx="3156300" cy="6015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 sz="2400">
                <a:solidFill>
                  <a:srgbClr val="B7B7B7"/>
                </a:solidFill>
                <a:latin typeface="Impact"/>
                <a:ea typeface="Impact"/>
                <a:cs typeface="Impact"/>
                <a:sym typeface="Impact"/>
              </a:rPr>
              <a:t>Outdoor Wireless</a:t>
            </a:r>
            <a:endParaRPr b="1" sz="2400">
              <a:solidFill>
                <a:srgbClr val="B7B7B7"/>
              </a:solidFill>
              <a:latin typeface="Impact"/>
              <a:ea typeface="Impact"/>
              <a:cs typeface="Impact"/>
              <a:sym typeface="Impact"/>
            </a:endParaRPr>
          </a:p>
        </p:txBody>
      </p:sp>
      <p:sp>
        <p:nvSpPr>
          <p:cNvPr id="212" name="Google Shape;212;p24"/>
          <p:cNvSpPr txBox="1"/>
          <p:nvPr/>
        </p:nvSpPr>
        <p:spPr>
          <a:xfrm rot="510736">
            <a:off x="878851" y="3608497"/>
            <a:ext cx="3307636" cy="753807"/>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 sz="1800">
                <a:latin typeface="Impact"/>
                <a:ea typeface="Impact"/>
                <a:cs typeface="Impact"/>
                <a:sym typeface="Impact"/>
              </a:rPr>
              <a:t>Security cameras and more to come!</a:t>
            </a:r>
            <a:endParaRPr b="1" sz="1800">
              <a:latin typeface="Impact"/>
              <a:ea typeface="Impact"/>
              <a:cs typeface="Impact"/>
              <a:sym typeface="Impact"/>
            </a:endParaRPr>
          </a:p>
        </p:txBody>
      </p:sp>
      <p:sp>
        <p:nvSpPr>
          <p:cNvPr id="213" name="Google Shape;213;p24"/>
          <p:cNvSpPr txBox="1"/>
          <p:nvPr/>
        </p:nvSpPr>
        <p:spPr>
          <a:xfrm rot="-259737">
            <a:off x="1215514" y="2202274"/>
            <a:ext cx="3477621" cy="36494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C9DAF8"/>
                </a:solidFill>
              </a:rPr>
              <a:t>Supporting Network Configurations</a:t>
            </a:r>
            <a:endParaRPr b="1">
              <a:solidFill>
                <a:srgbClr val="C9DAF8"/>
              </a:solidFill>
            </a:endParaRPr>
          </a:p>
        </p:txBody>
      </p:sp>
      <p:sp>
        <p:nvSpPr>
          <p:cNvPr id="214" name="Google Shape;214;p24"/>
          <p:cNvSpPr txBox="1"/>
          <p:nvPr/>
        </p:nvSpPr>
        <p:spPr>
          <a:xfrm>
            <a:off x="3794050" y="2887400"/>
            <a:ext cx="1869300" cy="36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C9DAF8"/>
                </a:solidFill>
              </a:rPr>
              <a:t>Work underway</a:t>
            </a:r>
            <a:endParaRPr b="1">
              <a:solidFill>
                <a:srgbClr val="C9DAF8"/>
              </a:solidFill>
            </a:endParaRPr>
          </a:p>
        </p:txBody>
      </p:sp>
      <p:sp>
        <p:nvSpPr>
          <p:cNvPr id="215" name="Google Shape;215;p24"/>
          <p:cNvSpPr txBox="1"/>
          <p:nvPr/>
        </p:nvSpPr>
        <p:spPr>
          <a:xfrm rot="520452">
            <a:off x="1184134" y="4105950"/>
            <a:ext cx="1961334" cy="36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FF"/>
                </a:solidFill>
              </a:rPr>
              <a:t>Adjust Port Density</a:t>
            </a:r>
            <a:endParaRPr b="1">
              <a:solidFill>
                <a:srgbClr val="0000FF"/>
              </a:solidFill>
            </a:endParaRPr>
          </a:p>
        </p:txBody>
      </p:sp>
      <p:sp>
        <p:nvSpPr>
          <p:cNvPr id="216" name="Google Shape;216;p24"/>
          <p:cNvSpPr txBox="1"/>
          <p:nvPr/>
        </p:nvSpPr>
        <p:spPr>
          <a:xfrm>
            <a:off x="6817650" y="2344800"/>
            <a:ext cx="1368300" cy="45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B7B7B7"/>
                </a:solidFill>
                <a:latin typeface="Impact"/>
                <a:ea typeface="Impact"/>
                <a:cs typeface="Impact"/>
                <a:sym typeface="Impact"/>
              </a:rPr>
              <a:t>Clients</a:t>
            </a:r>
            <a:endParaRPr sz="2400">
              <a:solidFill>
                <a:srgbClr val="B7B7B7"/>
              </a:solidFill>
              <a:latin typeface="Impact"/>
              <a:ea typeface="Impact"/>
              <a:cs typeface="Impact"/>
              <a:sym typeface="Impact"/>
            </a:endParaRPr>
          </a:p>
        </p:txBody>
      </p:sp>
      <p:sp>
        <p:nvSpPr>
          <p:cNvPr id="217" name="Google Shape;217;p24"/>
          <p:cNvSpPr txBox="1"/>
          <p:nvPr/>
        </p:nvSpPr>
        <p:spPr>
          <a:xfrm>
            <a:off x="6878650" y="2712600"/>
            <a:ext cx="1753500" cy="60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C9DAF8"/>
                </a:solidFill>
              </a:rPr>
              <a:t>Not much change expected</a:t>
            </a:r>
            <a:endParaRPr b="1">
              <a:solidFill>
                <a:srgbClr val="C9DAF8"/>
              </a:solidFill>
            </a:endParaRPr>
          </a:p>
        </p:txBody>
      </p:sp>
      <p:sp>
        <p:nvSpPr>
          <p:cNvPr id="218" name="Google Shape;218;p24"/>
          <p:cNvSpPr txBox="1"/>
          <p:nvPr/>
        </p:nvSpPr>
        <p:spPr>
          <a:xfrm>
            <a:off x="3143625" y="3972498"/>
            <a:ext cx="2592900" cy="4539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
                <a:solidFill>
                  <a:srgbClr val="B7B7B7"/>
                </a:solidFill>
                <a:latin typeface="Impact"/>
                <a:ea typeface="Impact"/>
                <a:cs typeface="Impact"/>
                <a:sym typeface="Impact"/>
              </a:rPr>
              <a:t>Networked Projectors</a:t>
            </a:r>
            <a:endParaRPr b="1">
              <a:solidFill>
                <a:srgbClr val="B7B7B7"/>
              </a:solidFill>
              <a:latin typeface="Impact"/>
              <a:ea typeface="Impact"/>
              <a:cs typeface="Impact"/>
              <a:sym typeface="Impact"/>
            </a:endParaRPr>
          </a:p>
        </p:txBody>
      </p:sp>
      <p:sp>
        <p:nvSpPr>
          <p:cNvPr id="219" name="Google Shape;219;p24"/>
          <p:cNvSpPr txBox="1"/>
          <p:nvPr/>
        </p:nvSpPr>
        <p:spPr>
          <a:xfrm>
            <a:off x="3794050" y="4178600"/>
            <a:ext cx="1473600" cy="36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b="1" lang="en">
                <a:solidFill>
                  <a:srgbClr val="C9DAF8"/>
                </a:solidFill>
              </a:rPr>
              <a:t>No Change</a:t>
            </a:r>
            <a:endParaRPr b="1">
              <a:solidFill>
                <a:srgbClr val="C9DAF8"/>
              </a:solidFill>
            </a:endParaRPr>
          </a:p>
        </p:txBody>
      </p:sp>
      <p:pic>
        <p:nvPicPr>
          <p:cNvPr id="220" name="Google Shape;220;p24"/>
          <p:cNvPicPr preferRelativeResize="0"/>
          <p:nvPr/>
        </p:nvPicPr>
        <p:blipFill>
          <a:blip r:embed="rId3">
            <a:alphaModFix/>
          </a:blip>
          <a:stretch>
            <a:fillRect/>
          </a:stretch>
        </p:blipFill>
        <p:spPr>
          <a:xfrm>
            <a:off x="2983325" y="1073750"/>
            <a:ext cx="5491323" cy="2622000"/>
          </a:xfrm>
          <a:prstGeom prst="rect">
            <a:avLst/>
          </a:prstGeom>
          <a:noFill/>
          <a:ln>
            <a:noFill/>
          </a:ln>
        </p:spPr>
      </p:pic>
      <p:pic>
        <p:nvPicPr>
          <p:cNvPr id="221" name="Google Shape;221;p24"/>
          <p:cNvPicPr preferRelativeResize="0"/>
          <p:nvPr/>
        </p:nvPicPr>
        <p:blipFill>
          <a:blip r:embed="rId4">
            <a:alphaModFix/>
          </a:blip>
          <a:stretch>
            <a:fillRect/>
          </a:stretch>
        </p:blipFill>
        <p:spPr>
          <a:xfrm>
            <a:off x="7797075" y="0"/>
            <a:ext cx="1346925" cy="795799"/>
          </a:xfrm>
          <a:prstGeom prst="rect">
            <a:avLst/>
          </a:prstGeom>
          <a:noFill/>
          <a:ln>
            <a:noFill/>
          </a:ln>
        </p:spPr>
      </p:pic>
      <p:sp>
        <p:nvSpPr>
          <p:cNvPr id="222" name="Google Shape;222;p24"/>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1000"/>
                                        <p:tgtEl>
                                          <p:spTgt spid="21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1000"/>
                                        <p:tgtEl>
                                          <p:spTgt spid="215"/>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000"/>
                                        <p:tgtEl>
                                          <p:spTgt spid="2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Google Shape;227;p25"/>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needs attention?</a:t>
            </a:r>
            <a:endParaRPr/>
          </a:p>
        </p:txBody>
      </p:sp>
      <p:sp>
        <p:nvSpPr>
          <p:cNvPr id="228" name="Google Shape;228;p25"/>
          <p:cNvSpPr txBox="1"/>
          <p:nvPr/>
        </p:nvSpPr>
        <p:spPr>
          <a:xfrm rot="647331">
            <a:off x="4727164" y="1564366"/>
            <a:ext cx="3532237" cy="601668"/>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
                <a:latin typeface="Impact"/>
                <a:ea typeface="Impact"/>
                <a:cs typeface="Impact"/>
                <a:sym typeface="Impact"/>
              </a:rPr>
              <a:t>Inventory of equipment and status</a:t>
            </a:r>
            <a:endParaRPr b="1">
              <a:latin typeface="Impact"/>
              <a:ea typeface="Impact"/>
              <a:cs typeface="Impact"/>
              <a:sym typeface="Impact"/>
            </a:endParaRPr>
          </a:p>
        </p:txBody>
      </p:sp>
      <p:sp>
        <p:nvSpPr>
          <p:cNvPr id="229" name="Google Shape;229;p25"/>
          <p:cNvSpPr txBox="1"/>
          <p:nvPr/>
        </p:nvSpPr>
        <p:spPr>
          <a:xfrm rot="-254540">
            <a:off x="977625" y="1883671"/>
            <a:ext cx="3532278" cy="601641"/>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 sz="1800">
                <a:solidFill>
                  <a:srgbClr val="B7B7B7"/>
                </a:solidFill>
                <a:latin typeface="Impact"/>
                <a:ea typeface="Impact"/>
                <a:cs typeface="Impact"/>
                <a:sym typeface="Impact"/>
              </a:rPr>
              <a:t>Phone system replacement</a:t>
            </a:r>
            <a:endParaRPr b="1" sz="1800">
              <a:solidFill>
                <a:srgbClr val="B7B7B7"/>
              </a:solidFill>
              <a:latin typeface="Impact"/>
              <a:ea typeface="Impact"/>
              <a:cs typeface="Impact"/>
              <a:sym typeface="Impact"/>
            </a:endParaRPr>
          </a:p>
        </p:txBody>
      </p:sp>
      <p:sp>
        <p:nvSpPr>
          <p:cNvPr id="230" name="Google Shape;230;p25"/>
          <p:cNvSpPr txBox="1"/>
          <p:nvPr/>
        </p:nvSpPr>
        <p:spPr>
          <a:xfrm rot="-327">
            <a:off x="2983325" y="2485239"/>
            <a:ext cx="3156300" cy="6015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 sz="2400">
                <a:solidFill>
                  <a:srgbClr val="B7B7B7"/>
                </a:solidFill>
                <a:latin typeface="Impact"/>
                <a:ea typeface="Impact"/>
                <a:cs typeface="Impact"/>
                <a:sym typeface="Impact"/>
              </a:rPr>
              <a:t>Outdoor Wireless</a:t>
            </a:r>
            <a:endParaRPr b="1" sz="2400">
              <a:solidFill>
                <a:srgbClr val="B7B7B7"/>
              </a:solidFill>
              <a:latin typeface="Impact"/>
              <a:ea typeface="Impact"/>
              <a:cs typeface="Impact"/>
              <a:sym typeface="Impact"/>
            </a:endParaRPr>
          </a:p>
        </p:txBody>
      </p:sp>
      <p:sp>
        <p:nvSpPr>
          <p:cNvPr id="231" name="Google Shape;231;p25"/>
          <p:cNvSpPr txBox="1"/>
          <p:nvPr/>
        </p:nvSpPr>
        <p:spPr>
          <a:xfrm rot="510736">
            <a:off x="878851" y="3608497"/>
            <a:ext cx="3307636" cy="753807"/>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 sz="1800">
                <a:solidFill>
                  <a:srgbClr val="B7B7B7"/>
                </a:solidFill>
                <a:latin typeface="Impact"/>
                <a:ea typeface="Impact"/>
                <a:cs typeface="Impact"/>
                <a:sym typeface="Impact"/>
              </a:rPr>
              <a:t>Security cameras and more to come!</a:t>
            </a:r>
            <a:endParaRPr b="1" sz="1800">
              <a:solidFill>
                <a:srgbClr val="B7B7B7"/>
              </a:solidFill>
              <a:latin typeface="Impact"/>
              <a:ea typeface="Impact"/>
              <a:cs typeface="Impact"/>
              <a:sym typeface="Impact"/>
            </a:endParaRPr>
          </a:p>
        </p:txBody>
      </p:sp>
      <p:sp>
        <p:nvSpPr>
          <p:cNvPr id="232" name="Google Shape;232;p25"/>
          <p:cNvSpPr txBox="1"/>
          <p:nvPr/>
        </p:nvSpPr>
        <p:spPr>
          <a:xfrm rot="-259737">
            <a:off x="1215514" y="2202274"/>
            <a:ext cx="3477621" cy="36494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C9DAF8"/>
                </a:solidFill>
              </a:rPr>
              <a:t>Supporting Network Configurations</a:t>
            </a:r>
            <a:endParaRPr b="1">
              <a:solidFill>
                <a:srgbClr val="C9DAF8"/>
              </a:solidFill>
            </a:endParaRPr>
          </a:p>
        </p:txBody>
      </p:sp>
      <p:sp>
        <p:nvSpPr>
          <p:cNvPr id="233" name="Google Shape;233;p25"/>
          <p:cNvSpPr txBox="1"/>
          <p:nvPr/>
        </p:nvSpPr>
        <p:spPr>
          <a:xfrm>
            <a:off x="3794050" y="2887400"/>
            <a:ext cx="1869300" cy="36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C9DAF8"/>
                </a:solidFill>
              </a:rPr>
              <a:t>Work underway</a:t>
            </a:r>
            <a:endParaRPr b="1">
              <a:solidFill>
                <a:srgbClr val="C9DAF8"/>
              </a:solidFill>
            </a:endParaRPr>
          </a:p>
        </p:txBody>
      </p:sp>
      <p:sp>
        <p:nvSpPr>
          <p:cNvPr id="234" name="Google Shape;234;p25"/>
          <p:cNvSpPr txBox="1"/>
          <p:nvPr/>
        </p:nvSpPr>
        <p:spPr>
          <a:xfrm rot="520452">
            <a:off x="1184134" y="4105950"/>
            <a:ext cx="1961334" cy="36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C9DAF8"/>
                </a:solidFill>
              </a:rPr>
              <a:t>Adjust Port Density</a:t>
            </a:r>
            <a:endParaRPr b="1">
              <a:solidFill>
                <a:srgbClr val="C9DAF8"/>
              </a:solidFill>
            </a:endParaRPr>
          </a:p>
        </p:txBody>
      </p:sp>
      <p:sp>
        <p:nvSpPr>
          <p:cNvPr id="235" name="Google Shape;235;p25"/>
          <p:cNvSpPr txBox="1"/>
          <p:nvPr/>
        </p:nvSpPr>
        <p:spPr>
          <a:xfrm rot="659789">
            <a:off x="5563008" y="1752258"/>
            <a:ext cx="1860562" cy="365194"/>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FF"/>
                </a:solidFill>
              </a:rPr>
              <a:t>AP’s were just updated.</a:t>
            </a:r>
            <a:endParaRPr b="1">
              <a:solidFill>
                <a:srgbClr val="0000FF"/>
              </a:solidFill>
            </a:endParaRPr>
          </a:p>
        </p:txBody>
      </p:sp>
      <p:sp>
        <p:nvSpPr>
          <p:cNvPr id="236" name="Google Shape;236;p25"/>
          <p:cNvSpPr txBox="1"/>
          <p:nvPr/>
        </p:nvSpPr>
        <p:spPr>
          <a:xfrm>
            <a:off x="6817650" y="2344800"/>
            <a:ext cx="1368300" cy="45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CCCCCC"/>
                </a:solidFill>
                <a:latin typeface="Impact"/>
                <a:ea typeface="Impact"/>
                <a:cs typeface="Impact"/>
                <a:sym typeface="Impact"/>
              </a:rPr>
              <a:t>Clients</a:t>
            </a:r>
            <a:endParaRPr sz="2400">
              <a:solidFill>
                <a:srgbClr val="CCCCCC"/>
              </a:solidFill>
              <a:latin typeface="Impact"/>
              <a:ea typeface="Impact"/>
              <a:cs typeface="Impact"/>
              <a:sym typeface="Impact"/>
            </a:endParaRPr>
          </a:p>
        </p:txBody>
      </p:sp>
      <p:sp>
        <p:nvSpPr>
          <p:cNvPr id="237" name="Google Shape;237;p25"/>
          <p:cNvSpPr txBox="1"/>
          <p:nvPr/>
        </p:nvSpPr>
        <p:spPr>
          <a:xfrm>
            <a:off x="6878650" y="2712600"/>
            <a:ext cx="1753500" cy="60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C9DAF8"/>
                </a:solidFill>
              </a:rPr>
              <a:t>Not much change expected</a:t>
            </a:r>
            <a:endParaRPr b="1">
              <a:solidFill>
                <a:srgbClr val="C9DAF8"/>
              </a:solidFill>
            </a:endParaRPr>
          </a:p>
        </p:txBody>
      </p:sp>
      <p:sp>
        <p:nvSpPr>
          <p:cNvPr id="238" name="Google Shape;238;p25"/>
          <p:cNvSpPr txBox="1"/>
          <p:nvPr/>
        </p:nvSpPr>
        <p:spPr>
          <a:xfrm>
            <a:off x="3143625" y="3972498"/>
            <a:ext cx="2592900" cy="4539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
                <a:solidFill>
                  <a:srgbClr val="CCCCCC"/>
                </a:solidFill>
                <a:latin typeface="Impact"/>
                <a:ea typeface="Impact"/>
                <a:cs typeface="Impact"/>
                <a:sym typeface="Impact"/>
              </a:rPr>
              <a:t>Networked Projectors</a:t>
            </a:r>
            <a:endParaRPr b="1">
              <a:solidFill>
                <a:srgbClr val="CCCCCC"/>
              </a:solidFill>
              <a:latin typeface="Impact"/>
              <a:ea typeface="Impact"/>
              <a:cs typeface="Impact"/>
              <a:sym typeface="Impact"/>
            </a:endParaRPr>
          </a:p>
        </p:txBody>
      </p:sp>
      <p:sp>
        <p:nvSpPr>
          <p:cNvPr id="239" name="Google Shape;239;p25"/>
          <p:cNvSpPr txBox="1"/>
          <p:nvPr/>
        </p:nvSpPr>
        <p:spPr>
          <a:xfrm>
            <a:off x="3794050" y="4178600"/>
            <a:ext cx="1436400" cy="36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C9DAF8"/>
                </a:solidFill>
              </a:rPr>
              <a:t>No Change</a:t>
            </a:r>
            <a:endParaRPr b="1">
              <a:solidFill>
                <a:srgbClr val="C9DAF8"/>
              </a:solidFill>
            </a:endParaRPr>
          </a:p>
        </p:txBody>
      </p:sp>
      <p:sp>
        <p:nvSpPr>
          <p:cNvPr id="240" name="Google Shape;240;p25"/>
          <p:cNvSpPr txBox="1"/>
          <p:nvPr/>
        </p:nvSpPr>
        <p:spPr>
          <a:xfrm rot="631629">
            <a:off x="5475963" y="1710908"/>
            <a:ext cx="1860414" cy="365039"/>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FF"/>
                </a:solidFill>
              </a:rPr>
              <a:t>Two Data Center switches need replacement</a:t>
            </a:r>
            <a:endParaRPr b="1">
              <a:solidFill>
                <a:srgbClr val="0000FF"/>
              </a:solidFill>
            </a:endParaRPr>
          </a:p>
        </p:txBody>
      </p:sp>
      <p:sp>
        <p:nvSpPr>
          <p:cNvPr id="241" name="Google Shape;241;p25"/>
          <p:cNvSpPr txBox="1"/>
          <p:nvPr/>
        </p:nvSpPr>
        <p:spPr>
          <a:xfrm rot="627066">
            <a:off x="5563007" y="1710843"/>
            <a:ext cx="1860567" cy="365169"/>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FF"/>
                </a:solidFill>
              </a:rPr>
              <a:t>All Edge switches need Updates</a:t>
            </a:r>
            <a:endParaRPr b="1">
              <a:solidFill>
                <a:srgbClr val="0000FF"/>
              </a:solidFill>
            </a:endParaRPr>
          </a:p>
        </p:txBody>
      </p:sp>
      <p:pic>
        <p:nvPicPr>
          <p:cNvPr id="242" name="Google Shape;242;p25"/>
          <p:cNvPicPr preferRelativeResize="0"/>
          <p:nvPr/>
        </p:nvPicPr>
        <p:blipFill>
          <a:blip r:embed="rId3">
            <a:alphaModFix/>
          </a:blip>
          <a:stretch>
            <a:fillRect/>
          </a:stretch>
        </p:blipFill>
        <p:spPr>
          <a:xfrm>
            <a:off x="7797075" y="0"/>
            <a:ext cx="1346925" cy="795799"/>
          </a:xfrm>
          <a:prstGeom prst="rect">
            <a:avLst/>
          </a:prstGeom>
          <a:noFill/>
          <a:ln>
            <a:noFill/>
          </a:ln>
        </p:spPr>
      </p:pic>
      <p:sp>
        <p:nvSpPr>
          <p:cNvPr id="243" name="Google Shape;243;p25"/>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000"/>
                                        <p:tgtEl>
                                          <p:spTgt spid="22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1000"/>
                                        <p:tgtEl>
                                          <p:spTgt spid="2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35"/>
                                        </p:tgtEl>
                                      </p:cBhvr>
                                    </p:animEffect>
                                    <p:set>
                                      <p:cBhvr>
                                        <p:cTn dur="1" fill="hold">
                                          <p:stCondLst>
                                            <p:cond delay="1000"/>
                                          </p:stCondLst>
                                        </p:cTn>
                                        <p:tgtEl>
                                          <p:spTgt spid="235"/>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1000"/>
                                        <p:tgtEl>
                                          <p:spTgt spid="2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40"/>
                                        </p:tgtEl>
                                      </p:cBhvr>
                                    </p:animEffect>
                                    <p:set>
                                      <p:cBhvr>
                                        <p:cTn dur="1" fill="hold">
                                          <p:stCondLst>
                                            <p:cond delay="1000"/>
                                          </p:stCondLst>
                                        </p:cTn>
                                        <p:tgtEl>
                                          <p:spTgt spid="240"/>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1000"/>
                                        <p:tgtEl>
                                          <p:spTgt spid="2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Google Shape;248;p2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needs attention?</a:t>
            </a:r>
            <a:endParaRPr/>
          </a:p>
        </p:txBody>
      </p:sp>
      <p:sp>
        <p:nvSpPr>
          <p:cNvPr id="249" name="Google Shape;249;p26"/>
          <p:cNvSpPr txBox="1"/>
          <p:nvPr/>
        </p:nvSpPr>
        <p:spPr>
          <a:xfrm rot="647331">
            <a:off x="4727164" y="1564366"/>
            <a:ext cx="3532237" cy="601668"/>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
                <a:solidFill>
                  <a:srgbClr val="B7B7B7"/>
                </a:solidFill>
                <a:latin typeface="Impact"/>
                <a:ea typeface="Impact"/>
                <a:cs typeface="Impact"/>
                <a:sym typeface="Impact"/>
              </a:rPr>
              <a:t>Inventory of equipment and status</a:t>
            </a:r>
            <a:endParaRPr b="1">
              <a:solidFill>
                <a:srgbClr val="B7B7B7"/>
              </a:solidFill>
              <a:latin typeface="Impact"/>
              <a:ea typeface="Impact"/>
              <a:cs typeface="Impact"/>
              <a:sym typeface="Impact"/>
            </a:endParaRPr>
          </a:p>
        </p:txBody>
      </p:sp>
      <p:sp>
        <p:nvSpPr>
          <p:cNvPr id="250" name="Google Shape;250;p26"/>
          <p:cNvSpPr txBox="1"/>
          <p:nvPr/>
        </p:nvSpPr>
        <p:spPr>
          <a:xfrm rot="-254540">
            <a:off x="977625" y="1883671"/>
            <a:ext cx="3532278" cy="601641"/>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 sz="1800">
                <a:solidFill>
                  <a:srgbClr val="B7B7B7"/>
                </a:solidFill>
                <a:latin typeface="Impact"/>
                <a:ea typeface="Impact"/>
                <a:cs typeface="Impact"/>
                <a:sym typeface="Impact"/>
              </a:rPr>
              <a:t>Phone system replacement</a:t>
            </a:r>
            <a:endParaRPr b="1" sz="1800">
              <a:solidFill>
                <a:srgbClr val="B7B7B7"/>
              </a:solidFill>
              <a:latin typeface="Impact"/>
              <a:ea typeface="Impact"/>
              <a:cs typeface="Impact"/>
              <a:sym typeface="Impact"/>
            </a:endParaRPr>
          </a:p>
        </p:txBody>
      </p:sp>
      <p:sp>
        <p:nvSpPr>
          <p:cNvPr id="251" name="Google Shape;251;p26"/>
          <p:cNvSpPr txBox="1"/>
          <p:nvPr/>
        </p:nvSpPr>
        <p:spPr>
          <a:xfrm rot="-327">
            <a:off x="2983325" y="2485239"/>
            <a:ext cx="3156300" cy="6015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 sz="2400">
                <a:solidFill>
                  <a:srgbClr val="B7B7B7"/>
                </a:solidFill>
                <a:latin typeface="Impact"/>
                <a:ea typeface="Impact"/>
                <a:cs typeface="Impact"/>
                <a:sym typeface="Impact"/>
              </a:rPr>
              <a:t>Outdoor Wireless</a:t>
            </a:r>
            <a:endParaRPr b="1" sz="2400">
              <a:solidFill>
                <a:srgbClr val="B7B7B7"/>
              </a:solidFill>
              <a:latin typeface="Impact"/>
              <a:ea typeface="Impact"/>
              <a:cs typeface="Impact"/>
              <a:sym typeface="Impact"/>
            </a:endParaRPr>
          </a:p>
        </p:txBody>
      </p:sp>
      <p:sp>
        <p:nvSpPr>
          <p:cNvPr id="252" name="Google Shape;252;p26"/>
          <p:cNvSpPr txBox="1"/>
          <p:nvPr/>
        </p:nvSpPr>
        <p:spPr>
          <a:xfrm rot="510736">
            <a:off x="878851" y="3608497"/>
            <a:ext cx="3307636" cy="753807"/>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 sz="1800">
                <a:solidFill>
                  <a:srgbClr val="B7B7B7"/>
                </a:solidFill>
                <a:latin typeface="Impact"/>
                <a:ea typeface="Impact"/>
                <a:cs typeface="Impact"/>
                <a:sym typeface="Impact"/>
              </a:rPr>
              <a:t>Security cameras and more to come!</a:t>
            </a:r>
            <a:endParaRPr b="1" sz="1800">
              <a:solidFill>
                <a:srgbClr val="B7B7B7"/>
              </a:solidFill>
              <a:latin typeface="Impact"/>
              <a:ea typeface="Impact"/>
              <a:cs typeface="Impact"/>
              <a:sym typeface="Impact"/>
            </a:endParaRPr>
          </a:p>
        </p:txBody>
      </p:sp>
      <p:sp>
        <p:nvSpPr>
          <p:cNvPr id="253" name="Google Shape;253;p26"/>
          <p:cNvSpPr txBox="1"/>
          <p:nvPr/>
        </p:nvSpPr>
        <p:spPr>
          <a:xfrm rot="-1156408">
            <a:off x="4658310" y="3239584"/>
            <a:ext cx="2593029" cy="601625"/>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
                <a:latin typeface="Impact"/>
                <a:ea typeface="Impact"/>
                <a:cs typeface="Impact"/>
                <a:sym typeface="Impact"/>
              </a:rPr>
              <a:t>Questions - Licensing, System Functionality</a:t>
            </a:r>
            <a:endParaRPr b="1">
              <a:latin typeface="Impact"/>
              <a:ea typeface="Impact"/>
              <a:cs typeface="Impact"/>
              <a:sym typeface="Impact"/>
            </a:endParaRPr>
          </a:p>
        </p:txBody>
      </p:sp>
      <p:sp>
        <p:nvSpPr>
          <p:cNvPr id="254" name="Google Shape;254;p26"/>
          <p:cNvSpPr txBox="1"/>
          <p:nvPr/>
        </p:nvSpPr>
        <p:spPr>
          <a:xfrm rot="-259737">
            <a:off x="1215514" y="2202274"/>
            <a:ext cx="3477621" cy="36494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C9DAF8"/>
                </a:solidFill>
              </a:rPr>
              <a:t>Supporting Network Configurations</a:t>
            </a:r>
            <a:endParaRPr b="1">
              <a:solidFill>
                <a:srgbClr val="C9DAF8"/>
              </a:solidFill>
            </a:endParaRPr>
          </a:p>
        </p:txBody>
      </p:sp>
      <p:sp>
        <p:nvSpPr>
          <p:cNvPr id="255" name="Google Shape;255;p26"/>
          <p:cNvSpPr txBox="1"/>
          <p:nvPr/>
        </p:nvSpPr>
        <p:spPr>
          <a:xfrm>
            <a:off x="3794050" y="2887400"/>
            <a:ext cx="1869300" cy="36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C9DAF8"/>
                </a:solidFill>
              </a:rPr>
              <a:t>Work underway</a:t>
            </a:r>
            <a:endParaRPr b="1">
              <a:solidFill>
                <a:srgbClr val="C9DAF8"/>
              </a:solidFill>
            </a:endParaRPr>
          </a:p>
        </p:txBody>
      </p:sp>
      <p:sp>
        <p:nvSpPr>
          <p:cNvPr id="256" name="Google Shape;256;p26"/>
          <p:cNvSpPr txBox="1"/>
          <p:nvPr/>
        </p:nvSpPr>
        <p:spPr>
          <a:xfrm rot="520452">
            <a:off x="1184134" y="4105950"/>
            <a:ext cx="1961334" cy="36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C9DAF8"/>
                </a:solidFill>
              </a:rPr>
              <a:t>Adjust Port Density</a:t>
            </a:r>
            <a:endParaRPr b="1">
              <a:solidFill>
                <a:srgbClr val="C9DAF8"/>
              </a:solidFill>
            </a:endParaRPr>
          </a:p>
        </p:txBody>
      </p:sp>
      <p:sp>
        <p:nvSpPr>
          <p:cNvPr id="257" name="Google Shape;257;p26"/>
          <p:cNvSpPr txBox="1"/>
          <p:nvPr/>
        </p:nvSpPr>
        <p:spPr>
          <a:xfrm rot="-1215125">
            <a:off x="5276477" y="3556728"/>
            <a:ext cx="1839948" cy="450849"/>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FF"/>
                </a:solidFill>
              </a:rPr>
              <a:t>ISE needs License renewal</a:t>
            </a:r>
            <a:endParaRPr b="1">
              <a:solidFill>
                <a:srgbClr val="0000FF"/>
              </a:solidFill>
            </a:endParaRPr>
          </a:p>
        </p:txBody>
      </p:sp>
      <p:sp>
        <p:nvSpPr>
          <p:cNvPr id="258" name="Google Shape;258;p26"/>
          <p:cNvSpPr txBox="1"/>
          <p:nvPr/>
        </p:nvSpPr>
        <p:spPr>
          <a:xfrm rot="630982">
            <a:off x="5563027" y="1770009"/>
            <a:ext cx="1860654" cy="365224"/>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C9DAF8"/>
                </a:solidFill>
              </a:rPr>
              <a:t>All Edge switches need Updates</a:t>
            </a:r>
            <a:endParaRPr b="1">
              <a:solidFill>
                <a:srgbClr val="C9DAF8"/>
              </a:solidFill>
            </a:endParaRPr>
          </a:p>
        </p:txBody>
      </p:sp>
      <p:sp>
        <p:nvSpPr>
          <p:cNvPr id="259" name="Google Shape;259;p26"/>
          <p:cNvSpPr txBox="1"/>
          <p:nvPr/>
        </p:nvSpPr>
        <p:spPr>
          <a:xfrm>
            <a:off x="6817650" y="2344800"/>
            <a:ext cx="1368300" cy="45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B7B7B7"/>
                </a:solidFill>
                <a:latin typeface="Impact"/>
                <a:ea typeface="Impact"/>
                <a:cs typeface="Impact"/>
                <a:sym typeface="Impact"/>
              </a:rPr>
              <a:t>Clients</a:t>
            </a:r>
            <a:endParaRPr sz="2400">
              <a:solidFill>
                <a:srgbClr val="B7B7B7"/>
              </a:solidFill>
              <a:latin typeface="Impact"/>
              <a:ea typeface="Impact"/>
              <a:cs typeface="Impact"/>
              <a:sym typeface="Impact"/>
            </a:endParaRPr>
          </a:p>
        </p:txBody>
      </p:sp>
      <p:sp>
        <p:nvSpPr>
          <p:cNvPr id="260" name="Google Shape;260;p26"/>
          <p:cNvSpPr txBox="1"/>
          <p:nvPr/>
        </p:nvSpPr>
        <p:spPr>
          <a:xfrm>
            <a:off x="6878650" y="2712600"/>
            <a:ext cx="1753500" cy="60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C9DAF8"/>
                </a:solidFill>
              </a:rPr>
              <a:t>Not much change expected</a:t>
            </a:r>
            <a:endParaRPr b="1">
              <a:solidFill>
                <a:srgbClr val="C9DAF8"/>
              </a:solidFill>
            </a:endParaRPr>
          </a:p>
        </p:txBody>
      </p:sp>
      <p:sp>
        <p:nvSpPr>
          <p:cNvPr id="261" name="Google Shape;261;p26"/>
          <p:cNvSpPr txBox="1"/>
          <p:nvPr/>
        </p:nvSpPr>
        <p:spPr>
          <a:xfrm>
            <a:off x="3143625" y="3972498"/>
            <a:ext cx="2592900" cy="4539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
                <a:solidFill>
                  <a:srgbClr val="CCCCCC"/>
                </a:solidFill>
                <a:latin typeface="Impact"/>
                <a:ea typeface="Impact"/>
                <a:cs typeface="Impact"/>
                <a:sym typeface="Impact"/>
              </a:rPr>
              <a:t>Netw</a:t>
            </a:r>
            <a:r>
              <a:rPr b="1" lang="en">
                <a:solidFill>
                  <a:srgbClr val="B7B7B7"/>
                </a:solidFill>
                <a:latin typeface="Impact"/>
                <a:ea typeface="Impact"/>
                <a:cs typeface="Impact"/>
                <a:sym typeface="Impact"/>
              </a:rPr>
              <a:t>orked Projectors</a:t>
            </a:r>
            <a:endParaRPr b="1">
              <a:solidFill>
                <a:srgbClr val="B7B7B7"/>
              </a:solidFill>
              <a:latin typeface="Impact"/>
              <a:ea typeface="Impact"/>
              <a:cs typeface="Impact"/>
              <a:sym typeface="Impact"/>
            </a:endParaRPr>
          </a:p>
        </p:txBody>
      </p:sp>
      <p:sp>
        <p:nvSpPr>
          <p:cNvPr id="262" name="Google Shape;262;p26"/>
          <p:cNvSpPr txBox="1"/>
          <p:nvPr/>
        </p:nvSpPr>
        <p:spPr>
          <a:xfrm>
            <a:off x="3794050" y="4178600"/>
            <a:ext cx="1461300" cy="36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C9DAF8"/>
                </a:solidFill>
              </a:rPr>
              <a:t>8</a:t>
            </a:r>
            <a:r>
              <a:rPr b="1" lang="en">
                <a:solidFill>
                  <a:srgbClr val="C9DAF8"/>
                </a:solidFill>
              </a:rPr>
              <a:t>No Change</a:t>
            </a:r>
            <a:endParaRPr b="1">
              <a:solidFill>
                <a:srgbClr val="C9DAF8"/>
              </a:solidFill>
            </a:endParaRPr>
          </a:p>
        </p:txBody>
      </p:sp>
      <p:sp>
        <p:nvSpPr>
          <p:cNvPr id="263" name="Google Shape;263;p26"/>
          <p:cNvSpPr txBox="1"/>
          <p:nvPr/>
        </p:nvSpPr>
        <p:spPr>
          <a:xfrm rot="-1215125">
            <a:off x="5214352" y="3556728"/>
            <a:ext cx="1839948" cy="450849"/>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FF"/>
                </a:solidFill>
              </a:rPr>
              <a:t>Prime should be rebuilt/Upgraded</a:t>
            </a:r>
            <a:endParaRPr b="1">
              <a:solidFill>
                <a:srgbClr val="0000FF"/>
              </a:solidFill>
            </a:endParaRPr>
          </a:p>
        </p:txBody>
      </p:sp>
      <p:pic>
        <p:nvPicPr>
          <p:cNvPr id="264" name="Google Shape;264;p26"/>
          <p:cNvPicPr preferRelativeResize="0"/>
          <p:nvPr/>
        </p:nvPicPr>
        <p:blipFill>
          <a:blip r:embed="rId3">
            <a:alphaModFix/>
          </a:blip>
          <a:stretch>
            <a:fillRect/>
          </a:stretch>
        </p:blipFill>
        <p:spPr>
          <a:xfrm>
            <a:off x="7797075" y="0"/>
            <a:ext cx="1346925" cy="795799"/>
          </a:xfrm>
          <a:prstGeom prst="rect">
            <a:avLst/>
          </a:prstGeom>
          <a:noFill/>
          <a:ln>
            <a:noFill/>
          </a:ln>
        </p:spPr>
      </p:pic>
      <p:sp>
        <p:nvSpPr>
          <p:cNvPr id="265" name="Google Shape;265;p26"/>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1000"/>
                                        <p:tgtEl>
                                          <p:spTgt spid="25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1000"/>
                                        <p:tgtEl>
                                          <p:spTgt spid="2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57"/>
                                        </p:tgtEl>
                                      </p:cBhvr>
                                    </p:animEffect>
                                    <p:set>
                                      <p:cBhvr>
                                        <p:cTn dur="1" fill="hold">
                                          <p:stCondLst>
                                            <p:cond delay="1000"/>
                                          </p:stCondLst>
                                        </p:cTn>
                                        <p:tgtEl>
                                          <p:spTgt spid="257"/>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1000"/>
                                        <p:tgtEl>
                                          <p:spTgt spid="2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Google Shape;270;p27"/>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August</a:t>
            </a:r>
            <a:r>
              <a:rPr lang="en"/>
              <a:t> 2018</a:t>
            </a:r>
            <a:endParaRPr/>
          </a:p>
        </p:txBody>
      </p:sp>
      <p:sp>
        <p:nvSpPr>
          <p:cNvPr id="271" name="Google Shape;271;p27"/>
          <p:cNvSpPr txBox="1"/>
          <p:nvPr/>
        </p:nvSpPr>
        <p:spPr>
          <a:xfrm rot="1434196">
            <a:off x="5921586" y="2054651"/>
            <a:ext cx="3094076" cy="440396"/>
          </a:xfrm>
          <a:prstGeom prst="rect">
            <a:avLst/>
          </a:prstGeom>
          <a:noFill/>
          <a:ln>
            <a:noFill/>
          </a:ln>
        </p:spPr>
        <p:txBody>
          <a:bodyPr anchorCtr="0" anchor="t" bIns="91425" lIns="91425" spcFirstLastPara="1" rIns="91425" wrap="square" tIns="91425">
            <a:noAutofit/>
          </a:bodyPr>
          <a:lstStyle/>
          <a:p>
            <a:pPr indent="-419100" lvl="0" marL="457200" rtl="0" algn="l">
              <a:spcBef>
                <a:spcPts val="0"/>
              </a:spcBef>
              <a:spcAft>
                <a:spcPts val="0"/>
              </a:spcAft>
              <a:buSzPts val="3000"/>
              <a:buFont typeface="Impact"/>
              <a:buChar char="●"/>
            </a:pPr>
            <a:r>
              <a:rPr b="1" lang="en" sz="3000">
                <a:latin typeface="Impact"/>
                <a:ea typeface="Impact"/>
                <a:cs typeface="Impact"/>
                <a:sym typeface="Impact"/>
              </a:rPr>
              <a:t>Plan of Attack</a:t>
            </a:r>
            <a:endParaRPr b="1" sz="3000">
              <a:latin typeface="Impact"/>
              <a:ea typeface="Impact"/>
              <a:cs typeface="Impact"/>
              <a:sym typeface="Impact"/>
            </a:endParaRPr>
          </a:p>
        </p:txBody>
      </p:sp>
      <p:sp>
        <p:nvSpPr>
          <p:cNvPr id="272" name="Google Shape;272;p27"/>
          <p:cNvSpPr txBox="1"/>
          <p:nvPr/>
        </p:nvSpPr>
        <p:spPr>
          <a:xfrm>
            <a:off x="1303025" y="1566175"/>
            <a:ext cx="4183500" cy="2297400"/>
          </a:xfrm>
          <a:prstGeom prst="rect">
            <a:avLst/>
          </a:prstGeom>
          <a:noFill/>
          <a:ln>
            <a:noFill/>
          </a:ln>
        </p:spPr>
        <p:txBody>
          <a:bodyPr anchorCtr="0" anchor="t" bIns="91425" lIns="91425" spcFirstLastPara="1" rIns="91425" wrap="square" tIns="91425">
            <a:noAutofit/>
          </a:bodyPr>
          <a:lstStyle/>
          <a:p>
            <a:pPr indent="-323850" lvl="0" marL="457200" rtl="0" algn="l">
              <a:lnSpc>
                <a:spcPct val="150000"/>
              </a:lnSpc>
              <a:spcBef>
                <a:spcPts val="0"/>
              </a:spcBef>
              <a:spcAft>
                <a:spcPts val="0"/>
              </a:spcAft>
              <a:buSzPts val="1500"/>
              <a:buChar char="●"/>
            </a:pPr>
            <a:r>
              <a:rPr lang="en" sz="1500"/>
              <a:t>Work with Partners to help develop plan:</a:t>
            </a:r>
            <a:endParaRPr sz="1500"/>
          </a:p>
          <a:p>
            <a:pPr indent="-323850" lvl="1" marL="914400" rtl="0" algn="l">
              <a:lnSpc>
                <a:spcPct val="150000"/>
              </a:lnSpc>
              <a:spcBef>
                <a:spcPts val="0"/>
              </a:spcBef>
              <a:spcAft>
                <a:spcPts val="0"/>
              </a:spcAft>
              <a:buSzPts val="1500"/>
              <a:buChar char="○"/>
            </a:pPr>
            <a:r>
              <a:rPr lang="en" sz="1500"/>
              <a:t>License - ISE</a:t>
            </a:r>
            <a:endParaRPr sz="1500"/>
          </a:p>
          <a:p>
            <a:pPr indent="-323850" lvl="1" marL="914400" rtl="0" algn="l">
              <a:lnSpc>
                <a:spcPct val="150000"/>
              </a:lnSpc>
              <a:spcBef>
                <a:spcPts val="0"/>
              </a:spcBef>
              <a:spcAft>
                <a:spcPts val="0"/>
              </a:spcAft>
              <a:buSzPts val="1500"/>
              <a:buChar char="○"/>
            </a:pPr>
            <a:r>
              <a:rPr lang="en" sz="1500"/>
              <a:t>Prime Rebuild and upgrade</a:t>
            </a:r>
            <a:endParaRPr sz="1500"/>
          </a:p>
          <a:p>
            <a:pPr indent="-323850" lvl="1" marL="914400" rtl="0" algn="l">
              <a:lnSpc>
                <a:spcPct val="150000"/>
              </a:lnSpc>
              <a:spcBef>
                <a:spcPts val="0"/>
              </a:spcBef>
              <a:spcAft>
                <a:spcPts val="0"/>
              </a:spcAft>
              <a:buSzPts val="1500"/>
              <a:buChar char="○"/>
            </a:pPr>
            <a:r>
              <a:rPr lang="en" sz="1500"/>
              <a:t>Edge Switch Upgrade</a:t>
            </a:r>
            <a:endParaRPr sz="1500"/>
          </a:p>
          <a:p>
            <a:pPr indent="0" lvl="0" marL="914400" rtl="0" algn="l">
              <a:lnSpc>
                <a:spcPct val="150000"/>
              </a:lnSpc>
              <a:spcBef>
                <a:spcPts val="0"/>
              </a:spcBef>
              <a:spcAft>
                <a:spcPts val="0"/>
              </a:spcAft>
              <a:buNone/>
            </a:pPr>
            <a:r>
              <a:t/>
            </a:r>
            <a:endParaRPr sz="1500"/>
          </a:p>
        </p:txBody>
      </p:sp>
      <p:pic>
        <p:nvPicPr>
          <p:cNvPr id="273" name="Google Shape;273;p27"/>
          <p:cNvPicPr preferRelativeResize="0"/>
          <p:nvPr/>
        </p:nvPicPr>
        <p:blipFill>
          <a:blip r:embed="rId3">
            <a:alphaModFix/>
          </a:blip>
          <a:stretch>
            <a:fillRect/>
          </a:stretch>
        </p:blipFill>
        <p:spPr>
          <a:xfrm>
            <a:off x="7797075" y="0"/>
            <a:ext cx="1346925" cy="795799"/>
          </a:xfrm>
          <a:prstGeom prst="rect">
            <a:avLst/>
          </a:prstGeom>
          <a:noFill/>
          <a:ln>
            <a:noFill/>
          </a:ln>
        </p:spPr>
      </p:pic>
      <p:sp>
        <p:nvSpPr>
          <p:cNvPr id="274" name="Google Shape;274;p27"/>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1000"/>
                                        <p:tgtEl>
                                          <p:spTgt spid="271"/>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272">
                                            <p:txEl>
                                              <p:pRg end="0" st="0"/>
                                            </p:txEl>
                                          </p:spTgt>
                                        </p:tgtEl>
                                        <p:attrNameLst>
                                          <p:attrName>style.visibility</p:attrName>
                                        </p:attrNameLst>
                                      </p:cBhvr>
                                      <p:to>
                                        <p:strVal val="visible"/>
                                      </p:to>
                                    </p:set>
                                    <p:anim calcmode="lin" valueType="num">
                                      <p:cBhvr additive="base">
                                        <p:cTn dur="1000"/>
                                        <p:tgtEl>
                                          <p:spTgt spid="272">
                                            <p:txEl>
                                              <p:pRg end="0" st="0"/>
                                            </p:txEl>
                                          </p:spTgt>
                                        </p:tgtEl>
                                        <p:attrNameLst>
                                          <p:attrName>ppt_w</p:attrName>
                                        </p:attrNameLst>
                                      </p:cBhvr>
                                      <p:tavLst>
                                        <p:tav fmla="" tm="0">
                                          <p:val>
                                            <p:strVal val="0"/>
                                          </p:val>
                                        </p:tav>
                                        <p:tav fmla="" tm="100000">
                                          <p:val>
                                            <p:strVal val="#ppt_w"/>
                                          </p:val>
                                        </p:tav>
                                      </p:tavLst>
                                    </p:anim>
                                    <p:anim calcmode="lin" valueType="num">
                                      <p:cBhvr additive="base">
                                        <p:cTn dur="1000"/>
                                        <p:tgtEl>
                                          <p:spTgt spid="272">
                                            <p:txEl>
                                              <p:pRg end="0" st="0"/>
                                            </p:txEl>
                                          </p:spTgt>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272">
                                            <p:txEl>
                                              <p:pRg end="1" st="1"/>
                                            </p:txEl>
                                          </p:spTgt>
                                        </p:tgtEl>
                                        <p:attrNameLst>
                                          <p:attrName>style.visibility</p:attrName>
                                        </p:attrNameLst>
                                      </p:cBhvr>
                                      <p:to>
                                        <p:strVal val="visible"/>
                                      </p:to>
                                    </p:set>
                                    <p:anim calcmode="lin" valueType="num">
                                      <p:cBhvr additive="base">
                                        <p:cTn dur="1000"/>
                                        <p:tgtEl>
                                          <p:spTgt spid="272">
                                            <p:txEl>
                                              <p:pRg end="1" st="1"/>
                                            </p:txEl>
                                          </p:spTgt>
                                        </p:tgtEl>
                                        <p:attrNameLst>
                                          <p:attrName>ppt_w</p:attrName>
                                        </p:attrNameLst>
                                      </p:cBhvr>
                                      <p:tavLst>
                                        <p:tav fmla="" tm="0">
                                          <p:val>
                                            <p:strVal val="0"/>
                                          </p:val>
                                        </p:tav>
                                        <p:tav fmla="" tm="100000">
                                          <p:val>
                                            <p:strVal val="#ppt_w"/>
                                          </p:val>
                                        </p:tav>
                                      </p:tavLst>
                                    </p:anim>
                                    <p:anim calcmode="lin" valueType="num">
                                      <p:cBhvr additive="base">
                                        <p:cTn dur="1000"/>
                                        <p:tgtEl>
                                          <p:spTgt spid="272">
                                            <p:txEl>
                                              <p:pRg end="1" st="1"/>
                                            </p:txEl>
                                          </p:spTgt>
                                        </p:tgtEl>
                                        <p:attrNameLst>
                                          <p:attrName>ppt_h</p:attrName>
                                        </p:attrNameLst>
                                      </p:cBhvr>
                                      <p:tavLst>
                                        <p:tav fmla="" tm="0">
                                          <p:val>
                                            <p:strVal val="0"/>
                                          </p:val>
                                        </p:tav>
                                        <p:tav fmla="" tm="100000">
                                          <p:val>
                                            <p:strVal val="#ppt_h"/>
                                          </p:val>
                                        </p:tav>
                                      </p:tavLst>
                                    </p:anim>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272">
                                            <p:txEl>
                                              <p:pRg end="2" st="2"/>
                                            </p:txEl>
                                          </p:spTgt>
                                        </p:tgtEl>
                                        <p:attrNameLst>
                                          <p:attrName>style.visibility</p:attrName>
                                        </p:attrNameLst>
                                      </p:cBhvr>
                                      <p:to>
                                        <p:strVal val="visible"/>
                                      </p:to>
                                    </p:set>
                                    <p:anim calcmode="lin" valueType="num">
                                      <p:cBhvr additive="base">
                                        <p:cTn dur="1000"/>
                                        <p:tgtEl>
                                          <p:spTgt spid="272">
                                            <p:txEl>
                                              <p:pRg end="2" st="2"/>
                                            </p:txEl>
                                          </p:spTgt>
                                        </p:tgtEl>
                                        <p:attrNameLst>
                                          <p:attrName>ppt_w</p:attrName>
                                        </p:attrNameLst>
                                      </p:cBhvr>
                                      <p:tavLst>
                                        <p:tav fmla="" tm="0">
                                          <p:val>
                                            <p:strVal val="0"/>
                                          </p:val>
                                        </p:tav>
                                        <p:tav fmla="" tm="100000">
                                          <p:val>
                                            <p:strVal val="#ppt_w"/>
                                          </p:val>
                                        </p:tav>
                                      </p:tavLst>
                                    </p:anim>
                                    <p:anim calcmode="lin" valueType="num">
                                      <p:cBhvr additive="base">
                                        <p:cTn dur="1000"/>
                                        <p:tgtEl>
                                          <p:spTgt spid="272">
                                            <p:txEl>
                                              <p:pRg end="2" st="2"/>
                                            </p:txEl>
                                          </p:spTgt>
                                        </p:tgtEl>
                                        <p:attrNameLst>
                                          <p:attrName>ppt_h</p:attrName>
                                        </p:attrNameLst>
                                      </p:cBhvr>
                                      <p:tavLst>
                                        <p:tav fmla="" tm="0">
                                          <p:val>
                                            <p:strVal val="0"/>
                                          </p:val>
                                        </p:tav>
                                        <p:tav fmla="" tm="100000">
                                          <p:val>
                                            <p:strVal val="#ppt_h"/>
                                          </p:val>
                                        </p:tav>
                                      </p:tavLst>
                                    </p:anim>
                                  </p:childTnLst>
                                </p:cTn>
                              </p:par>
                            </p:childTnLst>
                          </p:cTn>
                        </p:par>
                        <p:par>
                          <p:cTn fill="hold">
                            <p:stCondLst>
                              <p:cond delay="4000"/>
                            </p:stCondLst>
                            <p:childTnLst>
                              <p:par>
                                <p:cTn fill="hold" nodeType="afterEffect" presetClass="entr" presetID="23" presetSubtype="16">
                                  <p:stCondLst>
                                    <p:cond delay="0"/>
                                  </p:stCondLst>
                                  <p:childTnLst>
                                    <p:set>
                                      <p:cBhvr>
                                        <p:cTn dur="1" fill="hold">
                                          <p:stCondLst>
                                            <p:cond delay="0"/>
                                          </p:stCondLst>
                                        </p:cTn>
                                        <p:tgtEl>
                                          <p:spTgt spid="272">
                                            <p:txEl>
                                              <p:pRg end="3" st="3"/>
                                            </p:txEl>
                                          </p:spTgt>
                                        </p:tgtEl>
                                        <p:attrNameLst>
                                          <p:attrName>style.visibility</p:attrName>
                                        </p:attrNameLst>
                                      </p:cBhvr>
                                      <p:to>
                                        <p:strVal val="visible"/>
                                      </p:to>
                                    </p:set>
                                    <p:anim calcmode="lin" valueType="num">
                                      <p:cBhvr additive="base">
                                        <p:cTn dur="1000"/>
                                        <p:tgtEl>
                                          <p:spTgt spid="272">
                                            <p:txEl>
                                              <p:pRg end="3" st="3"/>
                                            </p:txEl>
                                          </p:spTgt>
                                        </p:tgtEl>
                                        <p:attrNameLst>
                                          <p:attrName>ppt_w</p:attrName>
                                        </p:attrNameLst>
                                      </p:cBhvr>
                                      <p:tavLst>
                                        <p:tav fmla="" tm="0">
                                          <p:val>
                                            <p:strVal val="0"/>
                                          </p:val>
                                        </p:tav>
                                        <p:tav fmla="" tm="100000">
                                          <p:val>
                                            <p:strVal val="#ppt_w"/>
                                          </p:val>
                                        </p:tav>
                                      </p:tavLst>
                                    </p:anim>
                                    <p:anim calcmode="lin" valueType="num">
                                      <p:cBhvr additive="base">
                                        <p:cTn dur="1000"/>
                                        <p:tgtEl>
                                          <p:spTgt spid="272">
                                            <p:txEl>
                                              <p:pRg end="3" st="3"/>
                                            </p:txEl>
                                          </p:spTgt>
                                        </p:tgtEl>
                                        <p:attrNameLst>
                                          <p:attrName>ppt_h</p:attrName>
                                        </p:attrNameLst>
                                      </p:cBhvr>
                                      <p:tavLst>
                                        <p:tav fmla="" tm="0">
                                          <p:val>
                                            <p:strVal val="0"/>
                                          </p:val>
                                        </p:tav>
                                        <p:tav fmla="" tm="100000">
                                          <p:val>
                                            <p:strVal val="#ppt_h"/>
                                          </p:val>
                                        </p:tav>
                                      </p:tavLst>
                                    </p:anim>
                                  </p:childTnLst>
                                </p:cTn>
                              </p:par>
                            </p:childTnLst>
                          </p:cTn>
                        </p:par>
                        <p:par>
                          <p:cTn fill="hold">
                            <p:stCondLst>
                              <p:cond delay="5000"/>
                            </p:stCondLst>
                            <p:childTnLst>
                              <p:par>
                                <p:cTn fill="hold" nodeType="afterEffect" presetClass="entr" presetID="23" presetSubtype="16">
                                  <p:stCondLst>
                                    <p:cond delay="0"/>
                                  </p:stCondLst>
                                  <p:childTnLst>
                                    <p:set>
                                      <p:cBhvr>
                                        <p:cTn dur="1" fill="hold">
                                          <p:stCondLst>
                                            <p:cond delay="0"/>
                                          </p:stCondLst>
                                        </p:cTn>
                                        <p:tgtEl>
                                          <p:spTgt spid="272">
                                            <p:txEl>
                                              <p:pRg end="4" st="4"/>
                                            </p:txEl>
                                          </p:spTgt>
                                        </p:tgtEl>
                                        <p:attrNameLst>
                                          <p:attrName>style.visibility</p:attrName>
                                        </p:attrNameLst>
                                      </p:cBhvr>
                                      <p:to>
                                        <p:strVal val="visible"/>
                                      </p:to>
                                    </p:set>
                                    <p:anim calcmode="lin" valueType="num">
                                      <p:cBhvr additive="base">
                                        <p:cTn dur="1000"/>
                                        <p:tgtEl>
                                          <p:spTgt spid="272">
                                            <p:txEl>
                                              <p:pRg end="4" st="4"/>
                                            </p:txEl>
                                          </p:spTgt>
                                        </p:tgtEl>
                                        <p:attrNameLst>
                                          <p:attrName>ppt_w</p:attrName>
                                        </p:attrNameLst>
                                      </p:cBhvr>
                                      <p:tavLst>
                                        <p:tav fmla="" tm="0">
                                          <p:val>
                                            <p:strVal val="0"/>
                                          </p:val>
                                        </p:tav>
                                        <p:tav fmla="" tm="100000">
                                          <p:val>
                                            <p:strVal val="#ppt_w"/>
                                          </p:val>
                                        </p:tav>
                                      </p:tavLst>
                                    </p:anim>
                                    <p:anim calcmode="lin" valueType="num">
                                      <p:cBhvr additive="base">
                                        <p:cTn dur="1000"/>
                                        <p:tgtEl>
                                          <p:spTgt spid="272">
                                            <p:txEl>
                                              <p:pRg end="4" st="4"/>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Google Shape;279;p28"/>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Plan of Attack</a:t>
            </a:r>
            <a:endParaRPr/>
          </a:p>
        </p:txBody>
      </p:sp>
      <p:sp>
        <p:nvSpPr>
          <p:cNvPr id="280" name="Google Shape;280;p28"/>
          <p:cNvSpPr txBox="1"/>
          <p:nvPr/>
        </p:nvSpPr>
        <p:spPr>
          <a:xfrm rot="647331">
            <a:off x="4727164" y="1564366"/>
            <a:ext cx="3532237" cy="601668"/>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
                <a:solidFill>
                  <a:srgbClr val="B7B7B7"/>
                </a:solidFill>
                <a:latin typeface="Impact"/>
                <a:ea typeface="Impact"/>
                <a:cs typeface="Impact"/>
                <a:sym typeface="Impact"/>
              </a:rPr>
              <a:t>Inventory of equipment and status</a:t>
            </a:r>
            <a:endParaRPr b="1">
              <a:solidFill>
                <a:srgbClr val="B7B7B7"/>
              </a:solidFill>
              <a:latin typeface="Impact"/>
              <a:ea typeface="Impact"/>
              <a:cs typeface="Impact"/>
              <a:sym typeface="Impact"/>
            </a:endParaRPr>
          </a:p>
        </p:txBody>
      </p:sp>
      <p:sp>
        <p:nvSpPr>
          <p:cNvPr id="281" name="Google Shape;281;p28"/>
          <p:cNvSpPr txBox="1"/>
          <p:nvPr/>
        </p:nvSpPr>
        <p:spPr>
          <a:xfrm rot="-254540">
            <a:off x="977625" y="1883671"/>
            <a:ext cx="3532278" cy="601641"/>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 sz="1800">
                <a:solidFill>
                  <a:srgbClr val="B7B7B7"/>
                </a:solidFill>
                <a:latin typeface="Impact"/>
                <a:ea typeface="Impact"/>
                <a:cs typeface="Impact"/>
                <a:sym typeface="Impact"/>
              </a:rPr>
              <a:t>Phone system replacement</a:t>
            </a:r>
            <a:endParaRPr b="1" sz="1800">
              <a:solidFill>
                <a:srgbClr val="B7B7B7"/>
              </a:solidFill>
              <a:latin typeface="Impact"/>
              <a:ea typeface="Impact"/>
              <a:cs typeface="Impact"/>
              <a:sym typeface="Impact"/>
            </a:endParaRPr>
          </a:p>
        </p:txBody>
      </p:sp>
      <p:sp>
        <p:nvSpPr>
          <p:cNvPr id="282" name="Google Shape;282;p28"/>
          <p:cNvSpPr txBox="1"/>
          <p:nvPr/>
        </p:nvSpPr>
        <p:spPr>
          <a:xfrm rot="-327">
            <a:off x="2983325" y="2485239"/>
            <a:ext cx="3156300" cy="6015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 sz="2400">
                <a:solidFill>
                  <a:srgbClr val="B7B7B7"/>
                </a:solidFill>
                <a:latin typeface="Impact"/>
                <a:ea typeface="Impact"/>
                <a:cs typeface="Impact"/>
                <a:sym typeface="Impact"/>
              </a:rPr>
              <a:t>Outdoor Wireless</a:t>
            </a:r>
            <a:endParaRPr b="1" sz="2400">
              <a:solidFill>
                <a:srgbClr val="B7B7B7"/>
              </a:solidFill>
              <a:latin typeface="Impact"/>
              <a:ea typeface="Impact"/>
              <a:cs typeface="Impact"/>
              <a:sym typeface="Impact"/>
            </a:endParaRPr>
          </a:p>
        </p:txBody>
      </p:sp>
      <p:sp>
        <p:nvSpPr>
          <p:cNvPr id="283" name="Google Shape;283;p28"/>
          <p:cNvSpPr txBox="1"/>
          <p:nvPr/>
        </p:nvSpPr>
        <p:spPr>
          <a:xfrm rot="510736">
            <a:off x="878851" y="3608497"/>
            <a:ext cx="3307636" cy="753807"/>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 sz="1800">
                <a:solidFill>
                  <a:srgbClr val="B7B7B7"/>
                </a:solidFill>
                <a:latin typeface="Impact"/>
                <a:ea typeface="Impact"/>
                <a:cs typeface="Impact"/>
                <a:sym typeface="Impact"/>
              </a:rPr>
              <a:t>Security cameras and more to come!</a:t>
            </a:r>
            <a:endParaRPr b="1" sz="1800">
              <a:solidFill>
                <a:srgbClr val="B7B7B7"/>
              </a:solidFill>
              <a:latin typeface="Impact"/>
              <a:ea typeface="Impact"/>
              <a:cs typeface="Impact"/>
              <a:sym typeface="Impact"/>
            </a:endParaRPr>
          </a:p>
        </p:txBody>
      </p:sp>
      <p:sp>
        <p:nvSpPr>
          <p:cNvPr id="284" name="Google Shape;284;p28"/>
          <p:cNvSpPr txBox="1"/>
          <p:nvPr/>
        </p:nvSpPr>
        <p:spPr>
          <a:xfrm rot="-1156408">
            <a:off x="4658310" y="3239584"/>
            <a:ext cx="2593029" cy="601625"/>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
                <a:latin typeface="Impact"/>
                <a:ea typeface="Impact"/>
                <a:cs typeface="Impact"/>
                <a:sym typeface="Impact"/>
              </a:rPr>
              <a:t>Questions - Licensing, System Functionality</a:t>
            </a:r>
            <a:endParaRPr b="1">
              <a:latin typeface="Impact"/>
              <a:ea typeface="Impact"/>
              <a:cs typeface="Impact"/>
              <a:sym typeface="Impact"/>
            </a:endParaRPr>
          </a:p>
        </p:txBody>
      </p:sp>
      <p:sp>
        <p:nvSpPr>
          <p:cNvPr id="285" name="Google Shape;285;p28"/>
          <p:cNvSpPr txBox="1"/>
          <p:nvPr/>
        </p:nvSpPr>
        <p:spPr>
          <a:xfrm rot="-259737">
            <a:off x="1215514" y="2202274"/>
            <a:ext cx="3477621" cy="36494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C9DAF8"/>
                </a:solidFill>
              </a:rPr>
              <a:t>Supporting Network Configurations</a:t>
            </a:r>
            <a:endParaRPr b="1">
              <a:solidFill>
                <a:srgbClr val="C9DAF8"/>
              </a:solidFill>
            </a:endParaRPr>
          </a:p>
        </p:txBody>
      </p:sp>
      <p:sp>
        <p:nvSpPr>
          <p:cNvPr id="286" name="Google Shape;286;p28"/>
          <p:cNvSpPr txBox="1"/>
          <p:nvPr/>
        </p:nvSpPr>
        <p:spPr>
          <a:xfrm>
            <a:off x="3794050" y="2887400"/>
            <a:ext cx="1869300" cy="36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C9DAF8"/>
                </a:solidFill>
              </a:rPr>
              <a:t>Work underway</a:t>
            </a:r>
            <a:endParaRPr b="1">
              <a:solidFill>
                <a:srgbClr val="C9DAF8"/>
              </a:solidFill>
            </a:endParaRPr>
          </a:p>
        </p:txBody>
      </p:sp>
      <p:sp>
        <p:nvSpPr>
          <p:cNvPr id="287" name="Google Shape;287;p28"/>
          <p:cNvSpPr txBox="1"/>
          <p:nvPr/>
        </p:nvSpPr>
        <p:spPr>
          <a:xfrm rot="520452">
            <a:off x="1184134" y="4105950"/>
            <a:ext cx="1961334" cy="36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C9DAF8"/>
                </a:solidFill>
              </a:rPr>
              <a:t>Adjust Port Density</a:t>
            </a:r>
            <a:endParaRPr b="1">
              <a:solidFill>
                <a:srgbClr val="C9DAF8"/>
              </a:solidFill>
            </a:endParaRPr>
          </a:p>
        </p:txBody>
      </p:sp>
      <p:sp>
        <p:nvSpPr>
          <p:cNvPr id="288" name="Google Shape;288;p28"/>
          <p:cNvSpPr txBox="1"/>
          <p:nvPr/>
        </p:nvSpPr>
        <p:spPr>
          <a:xfrm rot="-1215100">
            <a:off x="5272673" y="3535428"/>
            <a:ext cx="1963054" cy="450849"/>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FF"/>
                </a:solidFill>
              </a:rPr>
              <a:t>ISE License renewal</a:t>
            </a:r>
            <a:endParaRPr b="1">
              <a:solidFill>
                <a:srgbClr val="0000FF"/>
              </a:solidFill>
            </a:endParaRPr>
          </a:p>
        </p:txBody>
      </p:sp>
      <p:sp>
        <p:nvSpPr>
          <p:cNvPr id="289" name="Google Shape;289;p28"/>
          <p:cNvSpPr txBox="1"/>
          <p:nvPr/>
        </p:nvSpPr>
        <p:spPr>
          <a:xfrm rot="615762">
            <a:off x="5562956" y="1770068"/>
            <a:ext cx="1860668" cy="365248"/>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C9DAF8"/>
                </a:solidFill>
              </a:rPr>
              <a:t>All Edge switches need Updates</a:t>
            </a:r>
            <a:endParaRPr b="1">
              <a:solidFill>
                <a:srgbClr val="C9DAF8"/>
              </a:solidFill>
            </a:endParaRPr>
          </a:p>
        </p:txBody>
      </p:sp>
      <p:sp>
        <p:nvSpPr>
          <p:cNvPr id="290" name="Google Shape;290;p28"/>
          <p:cNvSpPr txBox="1"/>
          <p:nvPr/>
        </p:nvSpPr>
        <p:spPr>
          <a:xfrm>
            <a:off x="6817650" y="2344800"/>
            <a:ext cx="1368300" cy="45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B7B7B7"/>
                </a:solidFill>
                <a:latin typeface="Impact"/>
                <a:ea typeface="Impact"/>
                <a:cs typeface="Impact"/>
                <a:sym typeface="Impact"/>
              </a:rPr>
              <a:t>Clients</a:t>
            </a:r>
            <a:endParaRPr sz="2400">
              <a:solidFill>
                <a:srgbClr val="B7B7B7"/>
              </a:solidFill>
              <a:latin typeface="Impact"/>
              <a:ea typeface="Impact"/>
              <a:cs typeface="Impact"/>
              <a:sym typeface="Impact"/>
            </a:endParaRPr>
          </a:p>
        </p:txBody>
      </p:sp>
      <p:sp>
        <p:nvSpPr>
          <p:cNvPr id="291" name="Google Shape;291;p28"/>
          <p:cNvSpPr txBox="1"/>
          <p:nvPr/>
        </p:nvSpPr>
        <p:spPr>
          <a:xfrm>
            <a:off x="6878650" y="2712600"/>
            <a:ext cx="1753500" cy="60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C9DAF8"/>
                </a:solidFill>
              </a:rPr>
              <a:t>Not much change expected</a:t>
            </a:r>
            <a:endParaRPr b="1">
              <a:solidFill>
                <a:srgbClr val="C9DAF8"/>
              </a:solidFill>
            </a:endParaRPr>
          </a:p>
        </p:txBody>
      </p:sp>
      <p:pic>
        <p:nvPicPr>
          <p:cNvPr id="292" name="Google Shape;292;p28"/>
          <p:cNvPicPr preferRelativeResize="0"/>
          <p:nvPr/>
        </p:nvPicPr>
        <p:blipFill>
          <a:blip r:embed="rId3">
            <a:alphaModFix/>
          </a:blip>
          <a:stretch>
            <a:fillRect/>
          </a:stretch>
        </p:blipFill>
        <p:spPr>
          <a:xfrm>
            <a:off x="7797075" y="0"/>
            <a:ext cx="1346925" cy="795799"/>
          </a:xfrm>
          <a:prstGeom prst="rect">
            <a:avLst/>
          </a:prstGeom>
          <a:noFill/>
          <a:ln>
            <a:noFill/>
          </a:ln>
        </p:spPr>
      </p:pic>
      <p:sp>
        <p:nvSpPr>
          <p:cNvPr id="293" name="Google Shape;293;p28"/>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1000"/>
                                        <p:tgtEl>
                                          <p:spTgt spid="2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7" name="Shape 297"/>
        <p:cNvGrpSpPr/>
        <p:nvPr/>
      </p:nvGrpSpPr>
      <p:grpSpPr>
        <a:xfrm>
          <a:off x="0" y="0"/>
          <a:ext cx="0" cy="0"/>
          <a:chOff x="0" y="0"/>
          <a:chExt cx="0" cy="0"/>
        </a:xfrm>
      </p:grpSpPr>
      <p:sp>
        <p:nvSpPr>
          <p:cNvPr id="298" name="Google Shape;298;p29"/>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CISCO ISE License</a:t>
            </a:r>
            <a:endParaRPr/>
          </a:p>
        </p:txBody>
      </p:sp>
      <p:sp>
        <p:nvSpPr>
          <p:cNvPr id="299" name="Google Shape;299;p29"/>
          <p:cNvSpPr txBox="1"/>
          <p:nvPr/>
        </p:nvSpPr>
        <p:spPr>
          <a:xfrm>
            <a:off x="1303025" y="1566175"/>
            <a:ext cx="4183500" cy="2297400"/>
          </a:xfrm>
          <a:prstGeom prst="rect">
            <a:avLst/>
          </a:prstGeom>
          <a:noFill/>
          <a:ln>
            <a:noFill/>
          </a:ln>
        </p:spPr>
        <p:txBody>
          <a:bodyPr anchorCtr="0" anchor="t" bIns="91425" lIns="91425" spcFirstLastPara="1" rIns="91425" wrap="square" tIns="91425">
            <a:noAutofit/>
          </a:bodyPr>
          <a:lstStyle/>
          <a:p>
            <a:pPr indent="-323850" lvl="0" marL="457200" rtl="0" algn="l">
              <a:lnSpc>
                <a:spcPct val="150000"/>
              </a:lnSpc>
              <a:spcBef>
                <a:spcPts val="0"/>
              </a:spcBef>
              <a:spcAft>
                <a:spcPts val="0"/>
              </a:spcAft>
              <a:buSzPts val="1500"/>
              <a:buChar char="●"/>
            </a:pPr>
            <a:r>
              <a:rPr lang="en" sz="1500"/>
              <a:t>Work with Partners to help:</a:t>
            </a:r>
            <a:endParaRPr sz="1500"/>
          </a:p>
          <a:p>
            <a:pPr indent="-323850" lvl="1" marL="914400" rtl="0" algn="l">
              <a:lnSpc>
                <a:spcPct val="150000"/>
              </a:lnSpc>
              <a:spcBef>
                <a:spcPts val="0"/>
              </a:spcBef>
              <a:spcAft>
                <a:spcPts val="0"/>
              </a:spcAft>
              <a:buSzPts val="1500"/>
              <a:buChar char="○"/>
            </a:pPr>
            <a:r>
              <a:rPr lang="en" sz="1500"/>
              <a:t>Determine a</a:t>
            </a:r>
            <a:r>
              <a:rPr lang="en" sz="1500"/>
              <a:t>ppropriate license</a:t>
            </a:r>
            <a:endParaRPr sz="1500"/>
          </a:p>
          <a:p>
            <a:pPr indent="-323850" lvl="1" marL="914400" rtl="0" algn="l">
              <a:lnSpc>
                <a:spcPct val="150000"/>
              </a:lnSpc>
              <a:spcBef>
                <a:spcPts val="0"/>
              </a:spcBef>
              <a:spcAft>
                <a:spcPts val="0"/>
              </a:spcAft>
              <a:buSzPts val="1500"/>
              <a:buChar char="○"/>
            </a:pPr>
            <a:r>
              <a:rPr lang="en" sz="1500"/>
              <a:t>Develop Plan to install</a:t>
            </a:r>
            <a:endParaRPr sz="1500"/>
          </a:p>
          <a:p>
            <a:pPr indent="-323850" lvl="1" marL="914400" rtl="0" algn="l">
              <a:lnSpc>
                <a:spcPct val="150000"/>
              </a:lnSpc>
              <a:spcBef>
                <a:spcPts val="0"/>
              </a:spcBef>
              <a:spcAft>
                <a:spcPts val="0"/>
              </a:spcAft>
              <a:buSzPts val="1500"/>
              <a:buChar char="○"/>
            </a:pPr>
            <a:r>
              <a:rPr lang="en" sz="1500"/>
              <a:t>Execute Work</a:t>
            </a:r>
            <a:endParaRPr sz="1500"/>
          </a:p>
          <a:p>
            <a:pPr indent="0" lvl="0" marL="0" rtl="0" algn="l">
              <a:lnSpc>
                <a:spcPct val="150000"/>
              </a:lnSpc>
              <a:spcBef>
                <a:spcPts val="0"/>
              </a:spcBef>
              <a:spcAft>
                <a:spcPts val="0"/>
              </a:spcAft>
              <a:buNone/>
            </a:pPr>
            <a:r>
              <a:t/>
            </a:r>
            <a:endParaRPr sz="1500"/>
          </a:p>
          <a:p>
            <a:pPr indent="0" lvl="0" marL="914400" rtl="0" algn="l">
              <a:lnSpc>
                <a:spcPct val="150000"/>
              </a:lnSpc>
              <a:spcBef>
                <a:spcPts val="0"/>
              </a:spcBef>
              <a:spcAft>
                <a:spcPts val="0"/>
              </a:spcAft>
              <a:buNone/>
            </a:pPr>
            <a:r>
              <a:t/>
            </a:r>
            <a:endParaRPr sz="1500"/>
          </a:p>
        </p:txBody>
      </p:sp>
      <p:pic>
        <p:nvPicPr>
          <p:cNvPr id="300" name="Google Shape;300;p29"/>
          <p:cNvPicPr preferRelativeResize="0"/>
          <p:nvPr/>
        </p:nvPicPr>
        <p:blipFill>
          <a:blip r:embed="rId3">
            <a:alphaModFix/>
          </a:blip>
          <a:stretch>
            <a:fillRect/>
          </a:stretch>
        </p:blipFill>
        <p:spPr>
          <a:xfrm>
            <a:off x="5638925" y="1170200"/>
            <a:ext cx="2619375" cy="1743075"/>
          </a:xfrm>
          <a:prstGeom prst="rect">
            <a:avLst/>
          </a:prstGeom>
          <a:noFill/>
          <a:ln>
            <a:noFill/>
          </a:ln>
        </p:spPr>
      </p:pic>
      <p:pic>
        <p:nvPicPr>
          <p:cNvPr id="301" name="Google Shape;301;p29"/>
          <p:cNvPicPr preferRelativeResize="0"/>
          <p:nvPr/>
        </p:nvPicPr>
        <p:blipFill>
          <a:blip r:embed="rId4">
            <a:alphaModFix/>
          </a:blip>
          <a:stretch>
            <a:fillRect/>
          </a:stretch>
        </p:blipFill>
        <p:spPr>
          <a:xfrm>
            <a:off x="7797075" y="0"/>
            <a:ext cx="1346925" cy="795799"/>
          </a:xfrm>
          <a:prstGeom prst="rect">
            <a:avLst/>
          </a:prstGeom>
          <a:noFill/>
          <a:ln>
            <a:noFill/>
          </a:ln>
        </p:spPr>
      </p:pic>
      <p:sp>
        <p:nvSpPr>
          <p:cNvPr id="302" name="Google Shape;302;p29"/>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99">
                                            <p:txEl>
                                              <p:pRg end="0" st="0"/>
                                            </p:txEl>
                                          </p:spTgt>
                                        </p:tgtEl>
                                        <p:attrNameLst>
                                          <p:attrName>style.visibility</p:attrName>
                                        </p:attrNameLst>
                                      </p:cBhvr>
                                      <p:to>
                                        <p:strVal val="visible"/>
                                      </p:to>
                                    </p:set>
                                    <p:animEffect filter="fade" transition="in">
                                      <p:cBhvr>
                                        <p:cTn dur="1000"/>
                                        <p:tgtEl>
                                          <p:spTgt spid="299">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99">
                                            <p:txEl>
                                              <p:pRg end="1" st="1"/>
                                            </p:txEl>
                                          </p:spTgt>
                                        </p:tgtEl>
                                        <p:attrNameLst>
                                          <p:attrName>style.visibility</p:attrName>
                                        </p:attrNameLst>
                                      </p:cBhvr>
                                      <p:to>
                                        <p:strVal val="visible"/>
                                      </p:to>
                                    </p:set>
                                    <p:animEffect filter="fade" transition="in">
                                      <p:cBhvr>
                                        <p:cTn dur="1000"/>
                                        <p:tgtEl>
                                          <p:spTgt spid="299">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99">
                                            <p:txEl>
                                              <p:pRg end="2" st="2"/>
                                            </p:txEl>
                                          </p:spTgt>
                                        </p:tgtEl>
                                        <p:attrNameLst>
                                          <p:attrName>style.visibility</p:attrName>
                                        </p:attrNameLst>
                                      </p:cBhvr>
                                      <p:to>
                                        <p:strVal val="visible"/>
                                      </p:to>
                                    </p:set>
                                    <p:animEffect filter="fade" transition="in">
                                      <p:cBhvr>
                                        <p:cTn dur="1000"/>
                                        <p:tgtEl>
                                          <p:spTgt spid="299">
                                            <p:txEl>
                                              <p:pRg end="2" st="2"/>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99">
                                            <p:txEl>
                                              <p:pRg end="3" st="3"/>
                                            </p:txEl>
                                          </p:spTgt>
                                        </p:tgtEl>
                                        <p:attrNameLst>
                                          <p:attrName>style.visibility</p:attrName>
                                        </p:attrNameLst>
                                      </p:cBhvr>
                                      <p:to>
                                        <p:strVal val="visible"/>
                                      </p:to>
                                    </p:set>
                                    <p:animEffect filter="fade" transition="in">
                                      <p:cBhvr>
                                        <p:cTn dur="1000"/>
                                        <p:tgtEl>
                                          <p:spTgt spid="299">
                                            <p:txEl>
                                              <p:pRg end="3" st="3"/>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299">
                                            <p:txEl>
                                              <p:pRg end="4" st="4"/>
                                            </p:txEl>
                                          </p:spTgt>
                                        </p:tgtEl>
                                        <p:attrNameLst>
                                          <p:attrName>style.visibility</p:attrName>
                                        </p:attrNameLst>
                                      </p:cBhvr>
                                      <p:to>
                                        <p:strVal val="visible"/>
                                      </p:to>
                                    </p:set>
                                    <p:animEffect filter="fade" transition="in">
                                      <p:cBhvr>
                                        <p:cTn dur="1000"/>
                                        <p:tgtEl>
                                          <p:spTgt spid="299">
                                            <p:txEl>
                                              <p:pRg end="4" st="4"/>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299">
                                            <p:txEl>
                                              <p:pRg end="5" st="5"/>
                                            </p:txEl>
                                          </p:spTgt>
                                        </p:tgtEl>
                                        <p:attrNameLst>
                                          <p:attrName>style.visibility</p:attrName>
                                        </p:attrNameLst>
                                      </p:cBhvr>
                                      <p:to>
                                        <p:strVal val="visible"/>
                                      </p:to>
                                    </p:set>
                                    <p:animEffect filter="fade" transition="in">
                                      <p:cBhvr>
                                        <p:cTn dur="1000"/>
                                        <p:tgtEl>
                                          <p:spTgt spid="299">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Google Shape;307;p30"/>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Plan of Attack</a:t>
            </a:r>
            <a:endParaRPr/>
          </a:p>
        </p:txBody>
      </p:sp>
      <p:sp>
        <p:nvSpPr>
          <p:cNvPr id="308" name="Google Shape;308;p30"/>
          <p:cNvSpPr txBox="1"/>
          <p:nvPr/>
        </p:nvSpPr>
        <p:spPr>
          <a:xfrm rot="647331">
            <a:off x="4727164" y="1564366"/>
            <a:ext cx="3532237" cy="601668"/>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
                <a:solidFill>
                  <a:srgbClr val="B7B7B7"/>
                </a:solidFill>
                <a:latin typeface="Impact"/>
                <a:ea typeface="Impact"/>
                <a:cs typeface="Impact"/>
                <a:sym typeface="Impact"/>
              </a:rPr>
              <a:t>Inventory of equipment and status</a:t>
            </a:r>
            <a:endParaRPr b="1">
              <a:solidFill>
                <a:srgbClr val="B7B7B7"/>
              </a:solidFill>
              <a:latin typeface="Impact"/>
              <a:ea typeface="Impact"/>
              <a:cs typeface="Impact"/>
              <a:sym typeface="Impact"/>
            </a:endParaRPr>
          </a:p>
        </p:txBody>
      </p:sp>
      <p:sp>
        <p:nvSpPr>
          <p:cNvPr id="309" name="Google Shape;309;p30"/>
          <p:cNvSpPr txBox="1"/>
          <p:nvPr/>
        </p:nvSpPr>
        <p:spPr>
          <a:xfrm rot="-254540">
            <a:off x="977625" y="1883671"/>
            <a:ext cx="3532278" cy="601641"/>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 sz="1800">
                <a:solidFill>
                  <a:srgbClr val="B7B7B7"/>
                </a:solidFill>
                <a:latin typeface="Impact"/>
                <a:ea typeface="Impact"/>
                <a:cs typeface="Impact"/>
                <a:sym typeface="Impact"/>
              </a:rPr>
              <a:t>Phone system replacement</a:t>
            </a:r>
            <a:endParaRPr b="1" sz="1800">
              <a:solidFill>
                <a:srgbClr val="B7B7B7"/>
              </a:solidFill>
              <a:latin typeface="Impact"/>
              <a:ea typeface="Impact"/>
              <a:cs typeface="Impact"/>
              <a:sym typeface="Impact"/>
            </a:endParaRPr>
          </a:p>
        </p:txBody>
      </p:sp>
      <p:sp>
        <p:nvSpPr>
          <p:cNvPr id="310" name="Google Shape;310;p30"/>
          <p:cNvSpPr txBox="1"/>
          <p:nvPr/>
        </p:nvSpPr>
        <p:spPr>
          <a:xfrm rot="-327">
            <a:off x="2983325" y="2485239"/>
            <a:ext cx="3156300" cy="6015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 sz="2400">
                <a:solidFill>
                  <a:srgbClr val="B7B7B7"/>
                </a:solidFill>
                <a:latin typeface="Impact"/>
                <a:ea typeface="Impact"/>
                <a:cs typeface="Impact"/>
                <a:sym typeface="Impact"/>
              </a:rPr>
              <a:t>Outdoor Wireless</a:t>
            </a:r>
            <a:endParaRPr b="1" sz="2400">
              <a:solidFill>
                <a:srgbClr val="B7B7B7"/>
              </a:solidFill>
              <a:latin typeface="Impact"/>
              <a:ea typeface="Impact"/>
              <a:cs typeface="Impact"/>
              <a:sym typeface="Impact"/>
            </a:endParaRPr>
          </a:p>
        </p:txBody>
      </p:sp>
      <p:sp>
        <p:nvSpPr>
          <p:cNvPr id="311" name="Google Shape;311;p30"/>
          <p:cNvSpPr txBox="1"/>
          <p:nvPr/>
        </p:nvSpPr>
        <p:spPr>
          <a:xfrm rot="510736">
            <a:off x="878851" y="3608497"/>
            <a:ext cx="3307636" cy="753807"/>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 sz="1800">
                <a:solidFill>
                  <a:srgbClr val="B7B7B7"/>
                </a:solidFill>
                <a:latin typeface="Impact"/>
                <a:ea typeface="Impact"/>
                <a:cs typeface="Impact"/>
                <a:sym typeface="Impact"/>
              </a:rPr>
              <a:t>Security cameras and more to come!</a:t>
            </a:r>
            <a:endParaRPr b="1" sz="1800">
              <a:solidFill>
                <a:srgbClr val="B7B7B7"/>
              </a:solidFill>
              <a:latin typeface="Impact"/>
              <a:ea typeface="Impact"/>
              <a:cs typeface="Impact"/>
              <a:sym typeface="Impact"/>
            </a:endParaRPr>
          </a:p>
        </p:txBody>
      </p:sp>
      <p:sp>
        <p:nvSpPr>
          <p:cNvPr id="312" name="Google Shape;312;p30"/>
          <p:cNvSpPr txBox="1"/>
          <p:nvPr/>
        </p:nvSpPr>
        <p:spPr>
          <a:xfrm rot="-1156408">
            <a:off x="4658310" y="3239584"/>
            <a:ext cx="2593029" cy="601625"/>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
                <a:latin typeface="Impact"/>
                <a:ea typeface="Impact"/>
                <a:cs typeface="Impact"/>
                <a:sym typeface="Impact"/>
              </a:rPr>
              <a:t>Questions - Licensing, System Functionality</a:t>
            </a:r>
            <a:endParaRPr b="1">
              <a:latin typeface="Impact"/>
              <a:ea typeface="Impact"/>
              <a:cs typeface="Impact"/>
              <a:sym typeface="Impact"/>
            </a:endParaRPr>
          </a:p>
        </p:txBody>
      </p:sp>
      <p:sp>
        <p:nvSpPr>
          <p:cNvPr id="313" name="Google Shape;313;p30"/>
          <p:cNvSpPr txBox="1"/>
          <p:nvPr/>
        </p:nvSpPr>
        <p:spPr>
          <a:xfrm rot="-259737">
            <a:off x="1215514" y="2202274"/>
            <a:ext cx="3477621" cy="36494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C9DAF8"/>
                </a:solidFill>
              </a:rPr>
              <a:t>Supporting Network Configurations</a:t>
            </a:r>
            <a:endParaRPr b="1">
              <a:solidFill>
                <a:srgbClr val="C9DAF8"/>
              </a:solidFill>
            </a:endParaRPr>
          </a:p>
        </p:txBody>
      </p:sp>
      <p:sp>
        <p:nvSpPr>
          <p:cNvPr id="314" name="Google Shape;314;p30"/>
          <p:cNvSpPr txBox="1"/>
          <p:nvPr/>
        </p:nvSpPr>
        <p:spPr>
          <a:xfrm>
            <a:off x="3794050" y="2887400"/>
            <a:ext cx="1869300" cy="36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C9DAF8"/>
                </a:solidFill>
              </a:rPr>
              <a:t>Work underway</a:t>
            </a:r>
            <a:endParaRPr b="1">
              <a:solidFill>
                <a:srgbClr val="C9DAF8"/>
              </a:solidFill>
            </a:endParaRPr>
          </a:p>
        </p:txBody>
      </p:sp>
      <p:sp>
        <p:nvSpPr>
          <p:cNvPr id="315" name="Google Shape;315;p30"/>
          <p:cNvSpPr txBox="1"/>
          <p:nvPr/>
        </p:nvSpPr>
        <p:spPr>
          <a:xfrm rot="520452">
            <a:off x="1184134" y="4105950"/>
            <a:ext cx="1961334" cy="36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C9DAF8"/>
                </a:solidFill>
              </a:rPr>
              <a:t>Adjust Port Density</a:t>
            </a:r>
            <a:endParaRPr b="1">
              <a:solidFill>
                <a:srgbClr val="C9DAF8"/>
              </a:solidFill>
            </a:endParaRPr>
          </a:p>
        </p:txBody>
      </p:sp>
      <p:sp>
        <p:nvSpPr>
          <p:cNvPr id="316" name="Google Shape;316;p30"/>
          <p:cNvSpPr txBox="1"/>
          <p:nvPr/>
        </p:nvSpPr>
        <p:spPr>
          <a:xfrm rot="-1215228">
            <a:off x="5264415" y="3489229"/>
            <a:ext cx="2229770" cy="450849"/>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FF"/>
                </a:solidFill>
              </a:rPr>
              <a:t>Prime Rebuild/Upgrade</a:t>
            </a:r>
            <a:endParaRPr b="1">
              <a:solidFill>
                <a:srgbClr val="0000FF"/>
              </a:solidFill>
            </a:endParaRPr>
          </a:p>
        </p:txBody>
      </p:sp>
      <p:sp>
        <p:nvSpPr>
          <p:cNvPr id="317" name="Google Shape;317;p30"/>
          <p:cNvSpPr txBox="1"/>
          <p:nvPr/>
        </p:nvSpPr>
        <p:spPr>
          <a:xfrm rot="647395">
            <a:off x="5562975" y="1770011"/>
            <a:ext cx="1860493" cy="36526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C9DAF8"/>
                </a:solidFill>
              </a:rPr>
              <a:t>All Edge switches need Updates</a:t>
            </a:r>
            <a:endParaRPr b="1">
              <a:solidFill>
                <a:srgbClr val="C9DAF8"/>
              </a:solidFill>
            </a:endParaRPr>
          </a:p>
        </p:txBody>
      </p:sp>
      <p:pic>
        <p:nvPicPr>
          <p:cNvPr id="318" name="Google Shape;318;p30"/>
          <p:cNvPicPr preferRelativeResize="0"/>
          <p:nvPr/>
        </p:nvPicPr>
        <p:blipFill>
          <a:blip r:embed="rId3">
            <a:alphaModFix/>
          </a:blip>
          <a:stretch>
            <a:fillRect/>
          </a:stretch>
        </p:blipFill>
        <p:spPr>
          <a:xfrm>
            <a:off x="7797075" y="0"/>
            <a:ext cx="1346925" cy="795799"/>
          </a:xfrm>
          <a:prstGeom prst="rect">
            <a:avLst/>
          </a:prstGeom>
          <a:noFill/>
          <a:ln>
            <a:noFill/>
          </a:ln>
        </p:spPr>
      </p:pic>
      <p:sp>
        <p:nvSpPr>
          <p:cNvPr id="319" name="Google Shape;319;p30"/>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1000"/>
                                        <p:tgtEl>
                                          <p:spTgt spid="3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sp>
        <p:nvSpPr>
          <p:cNvPr id="324" name="Google Shape;324;p31"/>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CISCO Prime</a:t>
            </a:r>
            <a:endParaRPr/>
          </a:p>
        </p:txBody>
      </p:sp>
      <p:sp>
        <p:nvSpPr>
          <p:cNvPr id="325" name="Google Shape;325;p31"/>
          <p:cNvSpPr txBox="1"/>
          <p:nvPr/>
        </p:nvSpPr>
        <p:spPr>
          <a:xfrm>
            <a:off x="1303025" y="1566175"/>
            <a:ext cx="4183500" cy="2297400"/>
          </a:xfrm>
          <a:prstGeom prst="rect">
            <a:avLst/>
          </a:prstGeom>
          <a:noFill/>
          <a:ln>
            <a:noFill/>
          </a:ln>
        </p:spPr>
        <p:txBody>
          <a:bodyPr anchorCtr="0" anchor="t" bIns="91425" lIns="91425" spcFirstLastPara="1" rIns="91425" wrap="square" tIns="91425">
            <a:noAutofit/>
          </a:bodyPr>
          <a:lstStyle/>
          <a:p>
            <a:pPr indent="-323850" lvl="0" marL="457200" rtl="0" algn="l">
              <a:lnSpc>
                <a:spcPct val="150000"/>
              </a:lnSpc>
              <a:spcBef>
                <a:spcPts val="0"/>
              </a:spcBef>
              <a:spcAft>
                <a:spcPts val="0"/>
              </a:spcAft>
              <a:buSzPts val="1500"/>
              <a:buChar char="●"/>
            </a:pPr>
            <a:r>
              <a:rPr lang="en" sz="1500"/>
              <a:t>Work with Partners to help:</a:t>
            </a:r>
            <a:endParaRPr sz="1500"/>
          </a:p>
          <a:p>
            <a:pPr indent="-323850" lvl="1" marL="914400" rtl="0" algn="l">
              <a:lnSpc>
                <a:spcPct val="150000"/>
              </a:lnSpc>
              <a:spcBef>
                <a:spcPts val="0"/>
              </a:spcBef>
              <a:spcAft>
                <a:spcPts val="0"/>
              </a:spcAft>
              <a:buSzPts val="1500"/>
              <a:buChar char="○"/>
            </a:pPr>
            <a:r>
              <a:rPr lang="en" sz="1500"/>
              <a:t>Determine a</a:t>
            </a:r>
            <a:r>
              <a:rPr lang="en" sz="1500"/>
              <a:t>ppropriate Version</a:t>
            </a:r>
            <a:endParaRPr sz="1500"/>
          </a:p>
          <a:p>
            <a:pPr indent="-323850" lvl="1" marL="914400" rtl="0" algn="l">
              <a:lnSpc>
                <a:spcPct val="150000"/>
              </a:lnSpc>
              <a:spcBef>
                <a:spcPts val="0"/>
              </a:spcBef>
              <a:spcAft>
                <a:spcPts val="0"/>
              </a:spcAft>
              <a:buSzPts val="1500"/>
              <a:buChar char="○"/>
            </a:pPr>
            <a:r>
              <a:rPr lang="en" sz="1500"/>
              <a:t>Develop Plan to install</a:t>
            </a:r>
            <a:endParaRPr sz="1500"/>
          </a:p>
          <a:p>
            <a:pPr indent="-323850" lvl="1" marL="914400" rtl="0" algn="l">
              <a:lnSpc>
                <a:spcPct val="150000"/>
              </a:lnSpc>
              <a:spcBef>
                <a:spcPts val="0"/>
              </a:spcBef>
              <a:spcAft>
                <a:spcPts val="0"/>
              </a:spcAft>
              <a:buSzPts val="1500"/>
              <a:buChar char="○"/>
            </a:pPr>
            <a:r>
              <a:rPr lang="en" sz="1500"/>
              <a:t>Execute Work</a:t>
            </a:r>
            <a:endParaRPr sz="1500"/>
          </a:p>
          <a:p>
            <a:pPr indent="0" lvl="0" marL="0" rtl="0" algn="l">
              <a:lnSpc>
                <a:spcPct val="150000"/>
              </a:lnSpc>
              <a:spcBef>
                <a:spcPts val="0"/>
              </a:spcBef>
              <a:spcAft>
                <a:spcPts val="0"/>
              </a:spcAft>
              <a:buNone/>
            </a:pPr>
            <a:r>
              <a:t/>
            </a:r>
            <a:endParaRPr sz="1500"/>
          </a:p>
          <a:p>
            <a:pPr indent="0" lvl="0" marL="914400" rtl="0" algn="l">
              <a:lnSpc>
                <a:spcPct val="150000"/>
              </a:lnSpc>
              <a:spcBef>
                <a:spcPts val="0"/>
              </a:spcBef>
              <a:spcAft>
                <a:spcPts val="0"/>
              </a:spcAft>
              <a:buNone/>
            </a:pPr>
            <a:r>
              <a:t/>
            </a:r>
            <a:endParaRPr sz="1500"/>
          </a:p>
        </p:txBody>
      </p:sp>
      <p:pic>
        <p:nvPicPr>
          <p:cNvPr id="326" name="Google Shape;326;p31"/>
          <p:cNvPicPr preferRelativeResize="0"/>
          <p:nvPr/>
        </p:nvPicPr>
        <p:blipFill rotWithShape="1">
          <a:blip r:embed="rId3">
            <a:alphaModFix/>
          </a:blip>
          <a:srcRect b="3866" l="0" r="0" t="3857"/>
          <a:stretch/>
        </p:blipFill>
        <p:spPr>
          <a:xfrm>
            <a:off x="5532450" y="1566175"/>
            <a:ext cx="2809875" cy="1628775"/>
          </a:xfrm>
          <a:prstGeom prst="rect">
            <a:avLst/>
          </a:prstGeom>
          <a:noFill/>
          <a:ln>
            <a:noFill/>
          </a:ln>
        </p:spPr>
      </p:pic>
      <p:pic>
        <p:nvPicPr>
          <p:cNvPr id="327" name="Google Shape;327;p31"/>
          <p:cNvPicPr preferRelativeResize="0"/>
          <p:nvPr/>
        </p:nvPicPr>
        <p:blipFill>
          <a:blip r:embed="rId4">
            <a:alphaModFix/>
          </a:blip>
          <a:stretch>
            <a:fillRect/>
          </a:stretch>
        </p:blipFill>
        <p:spPr>
          <a:xfrm>
            <a:off x="7797075" y="0"/>
            <a:ext cx="1346925" cy="795799"/>
          </a:xfrm>
          <a:prstGeom prst="rect">
            <a:avLst/>
          </a:prstGeom>
          <a:noFill/>
          <a:ln>
            <a:noFill/>
          </a:ln>
        </p:spPr>
      </p:pic>
      <p:sp>
        <p:nvSpPr>
          <p:cNvPr id="328" name="Google Shape;328;p31"/>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325">
                                            <p:txEl>
                                              <p:pRg end="0" st="0"/>
                                            </p:txEl>
                                          </p:spTgt>
                                        </p:tgtEl>
                                        <p:attrNameLst>
                                          <p:attrName>style.visibility</p:attrName>
                                        </p:attrNameLst>
                                      </p:cBhvr>
                                      <p:to>
                                        <p:strVal val="visible"/>
                                      </p:to>
                                    </p:set>
                                    <p:animEffect filter="fade" transition="in">
                                      <p:cBhvr>
                                        <p:cTn dur="1000"/>
                                        <p:tgtEl>
                                          <p:spTgt spid="325">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25">
                                            <p:txEl>
                                              <p:pRg end="1" st="1"/>
                                            </p:txEl>
                                          </p:spTgt>
                                        </p:tgtEl>
                                        <p:attrNameLst>
                                          <p:attrName>style.visibility</p:attrName>
                                        </p:attrNameLst>
                                      </p:cBhvr>
                                      <p:to>
                                        <p:strVal val="visible"/>
                                      </p:to>
                                    </p:set>
                                    <p:animEffect filter="fade" transition="in">
                                      <p:cBhvr>
                                        <p:cTn dur="1000"/>
                                        <p:tgtEl>
                                          <p:spTgt spid="325">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25">
                                            <p:txEl>
                                              <p:pRg end="2" st="2"/>
                                            </p:txEl>
                                          </p:spTgt>
                                        </p:tgtEl>
                                        <p:attrNameLst>
                                          <p:attrName>style.visibility</p:attrName>
                                        </p:attrNameLst>
                                      </p:cBhvr>
                                      <p:to>
                                        <p:strVal val="visible"/>
                                      </p:to>
                                    </p:set>
                                    <p:animEffect filter="fade" transition="in">
                                      <p:cBhvr>
                                        <p:cTn dur="1000"/>
                                        <p:tgtEl>
                                          <p:spTgt spid="325">
                                            <p:txEl>
                                              <p:pRg end="2" st="2"/>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325">
                                            <p:txEl>
                                              <p:pRg end="3" st="3"/>
                                            </p:txEl>
                                          </p:spTgt>
                                        </p:tgtEl>
                                        <p:attrNameLst>
                                          <p:attrName>style.visibility</p:attrName>
                                        </p:attrNameLst>
                                      </p:cBhvr>
                                      <p:to>
                                        <p:strVal val="visible"/>
                                      </p:to>
                                    </p:set>
                                    <p:animEffect filter="fade" transition="in">
                                      <p:cBhvr>
                                        <p:cTn dur="1000"/>
                                        <p:tgtEl>
                                          <p:spTgt spid="325">
                                            <p:txEl>
                                              <p:pRg end="3" st="3"/>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325">
                                            <p:txEl>
                                              <p:pRg end="4" st="4"/>
                                            </p:txEl>
                                          </p:spTgt>
                                        </p:tgtEl>
                                        <p:attrNameLst>
                                          <p:attrName>style.visibility</p:attrName>
                                        </p:attrNameLst>
                                      </p:cBhvr>
                                      <p:to>
                                        <p:strVal val="visible"/>
                                      </p:to>
                                    </p:set>
                                    <p:animEffect filter="fade" transition="in">
                                      <p:cBhvr>
                                        <p:cTn dur="1000"/>
                                        <p:tgtEl>
                                          <p:spTgt spid="325">
                                            <p:txEl>
                                              <p:pRg end="4" st="4"/>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325">
                                            <p:txEl>
                                              <p:pRg end="5" st="5"/>
                                            </p:txEl>
                                          </p:spTgt>
                                        </p:tgtEl>
                                        <p:attrNameLst>
                                          <p:attrName>style.visibility</p:attrName>
                                        </p:attrNameLst>
                                      </p:cBhvr>
                                      <p:to>
                                        <p:strVal val="visible"/>
                                      </p:to>
                                    </p:set>
                                    <p:animEffect filter="fade" transition="in">
                                      <p:cBhvr>
                                        <p:cTn dur="1000"/>
                                        <p:tgtEl>
                                          <p:spTgt spid="325">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4"/>
          <p:cNvSpPr txBox="1"/>
          <p:nvPr/>
        </p:nvSpPr>
        <p:spPr>
          <a:xfrm>
            <a:off x="815100" y="796350"/>
            <a:ext cx="7045500" cy="157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t>Duane Retzlaff</a:t>
            </a:r>
            <a:endParaRPr b="1" sz="2400"/>
          </a:p>
          <a:p>
            <a:pPr indent="0" lvl="0" marL="0" rtl="0" algn="l">
              <a:spcBef>
                <a:spcPts val="0"/>
              </a:spcBef>
              <a:spcAft>
                <a:spcPts val="0"/>
              </a:spcAft>
              <a:buNone/>
            </a:pPr>
            <a:r>
              <a:rPr b="1" lang="en"/>
              <a:t>Oshkosh Area School District</a:t>
            </a:r>
            <a:endParaRPr b="1"/>
          </a:p>
          <a:p>
            <a:pPr indent="0" lvl="0" marL="0" rtl="0" algn="l">
              <a:spcBef>
                <a:spcPts val="0"/>
              </a:spcBef>
              <a:spcAft>
                <a:spcPts val="0"/>
              </a:spcAft>
              <a:buNone/>
            </a:pPr>
            <a:r>
              <a:rPr b="1" lang="en"/>
              <a:t>Aug - 1998 - Various Technology roles</a:t>
            </a:r>
            <a:endParaRPr b="1"/>
          </a:p>
          <a:p>
            <a:pPr indent="0" lvl="0" marL="0" rtl="0" algn="l">
              <a:spcBef>
                <a:spcPts val="0"/>
              </a:spcBef>
              <a:spcAft>
                <a:spcPts val="0"/>
              </a:spcAft>
              <a:buNone/>
            </a:pPr>
            <a:r>
              <a:rPr b="1" lang="en"/>
              <a:t>Previous technology consulting also manufacturing leadership roles.</a:t>
            </a:r>
            <a:endParaRPr b="1"/>
          </a:p>
          <a:p>
            <a:pPr indent="0" lvl="0" marL="0" rtl="0" algn="l">
              <a:spcBef>
                <a:spcPts val="0"/>
              </a:spcBef>
              <a:spcAft>
                <a:spcPts val="0"/>
              </a:spcAft>
              <a:buNone/>
            </a:pPr>
            <a:r>
              <a:rPr b="1" lang="en"/>
              <a:t>duane.retzlaff@oshkosh.k12.wi.us</a:t>
            </a:r>
            <a:endParaRPr b="1"/>
          </a:p>
        </p:txBody>
      </p:sp>
      <p:sp>
        <p:nvSpPr>
          <p:cNvPr id="95" name="Google Shape;95;p14"/>
          <p:cNvSpPr txBox="1"/>
          <p:nvPr/>
        </p:nvSpPr>
        <p:spPr>
          <a:xfrm>
            <a:off x="815100" y="2691375"/>
            <a:ext cx="5396400" cy="148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t>Oshkosh Area School District</a:t>
            </a:r>
            <a:endParaRPr b="1" sz="2400"/>
          </a:p>
          <a:p>
            <a:pPr indent="0" lvl="0" marL="0" rtl="0" algn="l">
              <a:spcBef>
                <a:spcPts val="0"/>
              </a:spcBef>
              <a:spcAft>
                <a:spcPts val="0"/>
              </a:spcAft>
              <a:buNone/>
            </a:pPr>
            <a:r>
              <a:rPr b="1" lang="en"/>
              <a:t>10,000 Students</a:t>
            </a:r>
            <a:endParaRPr b="1"/>
          </a:p>
          <a:p>
            <a:pPr indent="0" lvl="0" marL="0" rtl="0" algn="l">
              <a:spcBef>
                <a:spcPts val="0"/>
              </a:spcBef>
              <a:spcAft>
                <a:spcPts val="0"/>
              </a:spcAft>
              <a:buNone/>
            </a:pPr>
            <a:r>
              <a:rPr b="1" lang="en"/>
              <a:t>1,100 Staff</a:t>
            </a:r>
            <a:endParaRPr b="1"/>
          </a:p>
          <a:p>
            <a:pPr indent="0" lvl="0" marL="0" rtl="0" algn="l">
              <a:spcBef>
                <a:spcPts val="0"/>
              </a:spcBef>
              <a:spcAft>
                <a:spcPts val="0"/>
              </a:spcAft>
              <a:buNone/>
            </a:pPr>
            <a:r>
              <a:rPr b="1" lang="en"/>
              <a:t>22 Sites - Fiber connected</a:t>
            </a:r>
            <a:endParaRPr b="1"/>
          </a:p>
          <a:p>
            <a:pPr indent="0" lvl="0" marL="0" rtl="0" algn="l">
              <a:spcBef>
                <a:spcPts val="0"/>
              </a:spcBef>
              <a:spcAft>
                <a:spcPts val="0"/>
              </a:spcAft>
              <a:buNone/>
            </a:pPr>
            <a:r>
              <a:t/>
            </a:r>
            <a:endParaRPr/>
          </a:p>
        </p:txBody>
      </p:sp>
      <p:pic>
        <p:nvPicPr>
          <p:cNvPr id="96" name="Google Shape;96;p14"/>
          <p:cNvPicPr preferRelativeResize="0"/>
          <p:nvPr/>
        </p:nvPicPr>
        <p:blipFill>
          <a:blip r:embed="rId3">
            <a:alphaModFix/>
          </a:blip>
          <a:stretch>
            <a:fillRect/>
          </a:stretch>
        </p:blipFill>
        <p:spPr>
          <a:xfrm>
            <a:off x="6755775" y="0"/>
            <a:ext cx="2388225" cy="1411050"/>
          </a:xfrm>
          <a:prstGeom prst="rect">
            <a:avLst/>
          </a:prstGeom>
          <a:noFill/>
          <a:ln>
            <a:noFill/>
          </a:ln>
        </p:spPr>
      </p:pic>
      <p:sp>
        <p:nvSpPr>
          <p:cNvPr id="97" name="Google Shape;97;p14"/>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2" name="Shape 332"/>
        <p:cNvGrpSpPr/>
        <p:nvPr/>
      </p:nvGrpSpPr>
      <p:grpSpPr>
        <a:xfrm>
          <a:off x="0" y="0"/>
          <a:ext cx="0" cy="0"/>
          <a:chOff x="0" y="0"/>
          <a:chExt cx="0" cy="0"/>
        </a:xfrm>
      </p:grpSpPr>
      <p:sp>
        <p:nvSpPr>
          <p:cNvPr id="333" name="Google Shape;333;p32"/>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needs attention?</a:t>
            </a:r>
            <a:endParaRPr/>
          </a:p>
        </p:txBody>
      </p:sp>
      <p:sp>
        <p:nvSpPr>
          <p:cNvPr id="334" name="Google Shape;334;p32"/>
          <p:cNvSpPr txBox="1"/>
          <p:nvPr/>
        </p:nvSpPr>
        <p:spPr>
          <a:xfrm rot="647331">
            <a:off x="4727164" y="1564366"/>
            <a:ext cx="3532237" cy="601668"/>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
                <a:latin typeface="Impact"/>
                <a:ea typeface="Impact"/>
                <a:cs typeface="Impact"/>
                <a:sym typeface="Impact"/>
              </a:rPr>
              <a:t>Inventory of equipment and status</a:t>
            </a:r>
            <a:endParaRPr b="1">
              <a:latin typeface="Impact"/>
              <a:ea typeface="Impact"/>
              <a:cs typeface="Impact"/>
              <a:sym typeface="Impact"/>
            </a:endParaRPr>
          </a:p>
        </p:txBody>
      </p:sp>
      <p:sp>
        <p:nvSpPr>
          <p:cNvPr id="335" name="Google Shape;335;p32"/>
          <p:cNvSpPr txBox="1"/>
          <p:nvPr/>
        </p:nvSpPr>
        <p:spPr>
          <a:xfrm rot="-254540">
            <a:off x="977625" y="1883671"/>
            <a:ext cx="3532278" cy="601641"/>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 sz="1800">
                <a:solidFill>
                  <a:srgbClr val="B7B7B7"/>
                </a:solidFill>
                <a:latin typeface="Impact"/>
                <a:ea typeface="Impact"/>
                <a:cs typeface="Impact"/>
                <a:sym typeface="Impact"/>
              </a:rPr>
              <a:t>Phone system replacement</a:t>
            </a:r>
            <a:endParaRPr b="1" sz="1800">
              <a:solidFill>
                <a:srgbClr val="B7B7B7"/>
              </a:solidFill>
              <a:latin typeface="Impact"/>
              <a:ea typeface="Impact"/>
              <a:cs typeface="Impact"/>
              <a:sym typeface="Impact"/>
            </a:endParaRPr>
          </a:p>
        </p:txBody>
      </p:sp>
      <p:sp>
        <p:nvSpPr>
          <p:cNvPr id="336" name="Google Shape;336;p32"/>
          <p:cNvSpPr txBox="1"/>
          <p:nvPr/>
        </p:nvSpPr>
        <p:spPr>
          <a:xfrm rot="-327">
            <a:off x="2983325" y="2485239"/>
            <a:ext cx="3156300" cy="6015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 sz="2400">
                <a:solidFill>
                  <a:srgbClr val="B7B7B7"/>
                </a:solidFill>
                <a:latin typeface="Impact"/>
                <a:ea typeface="Impact"/>
                <a:cs typeface="Impact"/>
                <a:sym typeface="Impact"/>
              </a:rPr>
              <a:t>Outdoor Wireless</a:t>
            </a:r>
            <a:endParaRPr b="1" sz="2400">
              <a:solidFill>
                <a:srgbClr val="B7B7B7"/>
              </a:solidFill>
              <a:latin typeface="Impact"/>
              <a:ea typeface="Impact"/>
              <a:cs typeface="Impact"/>
              <a:sym typeface="Impact"/>
            </a:endParaRPr>
          </a:p>
        </p:txBody>
      </p:sp>
      <p:sp>
        <p:nvSpPr>
          <p:cNvPr id="337" name="Google Shape;337;p32"/>
          <p:cNvSpPr txBox="1"/>
          <p:nvPr/>
        </p:nvSpPr>
        <p:spPr>
          <a:xfrm rot="510736">
            <a:off x="878851" y="3608497"/>
            <a:ext cx="3307636" cy="753807"/>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 sz="1800">
                <a:solidFill>
                  <a:srgbClr val="B7B7B7"/>
                </a:solidFill>
                <a:latin typeface="Impact"/>
                <a:ea typeface="Impact"/>
                <a:cs typeface="Impact"/>
                <a:sym typeface="Impact"/>
              </a:rPr>
              <a:t>Security cameras and more to come!</a:t>
            </a:r>
            <a:endParaRPr b="1" sz="1800">
              <a:solidFill>
                <a:srgbClr val="B7B7B7"/>
              </a:solidFill>
              <a:latin typeface="Impact"/>
              <a:ea typeface="Impact"/>
              <a:cs typeface="Impact"/>
              <a:sym typeface="Impact"/>
            </a:endParaRPr>
          </a:p>
        </p:txBody>
      </p:sp>
      <p:sp>
        <p:nvSpPr>
          <p:cNvPr id="338" name="Google Shape;338;p32"/>
          <p:cNvSpPr txBox="1"/>
          <p:nvPr/>
        </p:nvSpPr>
        <p:spPr>
          <a:xfrm rot="-259737">
            <a:off x="1215514" y="2202274"/>
            <a:ext cx="3477621" cy="36494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C9DAF8"/>
                </a:solidFill>
              </a:rPr>
              <a:t>Supporting Network Configurations</a:t>
            </a:r>
            <a:endParaRPr b="1">
              <a:solidFill>
                <a:srgbClr val="C9DAF8"/>
              </a:solidFill>
            </a:endParaRPr>
          </a:p>
        </p:txBody>
      </p:sp>
      <p:sp>
        <p:nvSpPr>
          <p:cNvPr id="339" name="Google Shape;339;p32"/>
          <p:cNvSpPr txBox="1"/>
          <p:nvPr/>
        </p:nvSpPr>
        <p:spPr>
          <a:xfrm>
            <a:off x="3794050" y="2887400"/>
            <a:ext cx="1869300" cy="36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C9DAF8"/>
                </a:solidFill>
              </a:rPr>
              <a:t>Work underway</a:t>
            </a:r>
            <a:endParaRPr b="1">
              <a:solidFill>
                <a:srgbClr val="C9DAF8"/>
              </a:solidFill>
            </a:endParaRPr>
          </a:p>
        </p:txBody>
      </p:sp>
      <p:sp>
        <p:nvSpPr>
          <p:cNvPr id="340" name="Google Shape;340;p32"/>
          <p:cNvSpPr txBox="1"/>
          <p:nvPr/>
        </p:nvSpPr>
        <p:spPr>
          <a:xfrm rot="520452">
            <a:off x="1184134" y="4105950"/>
            <a:ext cx="1961334" cy="36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C9DAF8"/>
                </a:solidFill>
              </a:rPr>
              <a:t>Adjust Port Density</a:t>
            </a:r>
            <a:endParaRPr b="1">
              <a:solidFill>
                <a:srgbClr val="C9DAF8"/>
              </a:solidFill>
            </a:endParaRPr>
          </a:p>
        </p:txBody>
      </p:sp>
      <p:sp>
        <p:nvSpPr>
          <p:cNvPr id="341" name="Google Shape;341;p32"/>
          <p:cNvSpPr txBox="1"/>
          <p:nvPr/>
        </p:nvSpPr>
        <p:spPr>
          <a:xfrm rot="615509">
            <a:off x="5101548" y="1827080"/>
            <a:ext cx="3481961" cy="364953"/>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FF"/>
                </a:solidFill>
              </a:rPr>
              <a:t>Replace </a:t>
            </a:r>
            <a:r>
              <a:rPr b="1" lang="en">
                <a:solidFill>
                  <a:srgbClr val="0000FF"/>
                </a:solidFill>
              </a:rPr>
              <a:t>outdated</a:t>
            </a:r>
            <a:r>
              <a:rPr b="1" lang="en">
                <a:solidFill>
                  <a:srgbClr val="0000FF"/>
                </a:solidFill>
              </a:rPr>
              <a:t> data center switches</a:t>
            </a:r>
            <a:endParaRPr b="1">
              <a:solidFill>
                <a:srgbClr val="0000FF"/>
              </a:solidFill>
            </a:endParaRPr>
          </a:p>
        </p:txBody>
      </p:sp>
      <p:pic>
        <p:nvPicPr>
          <p:cNvPr id="342" name="Google Shape;342;p32"/>
          <p:cNvPicPr preferRelativeResize="0"/>
          <p:nvPr/>
        </p:nvPicPr>
        <p:blipFill>
          <a:blip r:embed="rId3">
            <a:alphaModFix/>
          </a:blip>
          <a:stretch>
            <a:fillRect/>
          </a:stretch>
        </p:blipFill>
        <p:spPr>
          <a:xfrm>
            <a:off x="7797075" y="0"/>
            <a:ext cx="1346925" cy="795799"/>
          </a:xfrm>
          <a:prstGeom prst="rect">
            <a:avLst/>
          </a:prstGeom>
          <a:noFill/>
          <a:ln>
            <a:noFill/>
          </a:ln>
        </p:spPr>
      </p:pic>
      <p:sp>
        <p:nvSpPr>
          <p:cNvPr id="343" name="Google Shape;343;p3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1000"/>
                                        <p:tgtEl>
                                          <p:spTgt spid="3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7" name="Shape 347"/>
        <p:cNvGrpSpPr/>
        <p:nvPr/>
      </p:nvGrpSpPr>
      <p:grpSpPr>
        <a:xfrm>
          <a:off x="0" y="0"/>
          <a:ext cx="0" cy="0"/>
          <a:chOff x="0" y="0"/>
          <a:chExt cx="0" cy="0"/>
        </a:xfrm>
      </p:grpSpPr>
      <p:sp>
        <p:nvSpPr>
          <p:cNvPr id="348" name="Google Shape;348;p33"/>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needs attention?</a:t>
            </a:r>
            <a:endParaRPr/>
          </a:p>
        </p:txBody>
      </p:sp>
      <p:sp>
        <p:nvSpPr>
          <p:cNvPr id="349" name="Google Shape;349;p33"/>
          <p:cNvSpPr txBox="1"/>
          <p:nvPr/>
        </p:nvSpPr>
        <p:spPr>
          <a:xfrm rot="647331">
            <a:off x="4727164" y="1564366"/>
            <a:ext cx="3532237" cy="601668"/>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
                <a:latin typeface="Impact"/>
                <a:ea typeface="Impact"/>
                <a:cs typeface="Impact"/>
                <a:sym typeface="Impact"/>
              </a:rPr>
              <a:t>Inventory of equipment and status</a:t>
            </a:r>
            <a:endParaRPr b="1">
              <a:latin typeface="Impact"/>
              <a:ea typeface="Impact"/>
              <a:cs typeface="Impact"/>
              <a:sym typeface="Impact"/>
            </a:endParaRPr>
          </a:p>
        </p:txBody>
      </p:sp>
      <p:sp>
        <p:nvSpPr>
          <p:cNvPr id="350" name="Google Shape;350;p33"/>
          <p:cNvSpPr txBox="1"/>
          <p:nvPr/>
        </p:nvSpPr>
        <p:spPr>
          <a:xfrm rot="-254540">
            <a:off x="977625" y="1883671"/>
            <a:ext cx="3532278" cy="601641"/>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 sz="1800">
                <a:solidFill>
                  <a:srgbClr val="B7B7B7"/>
                </a:solidFill>
                <a:latin typeface="Impact"/>
                <a:ea typeface="Impact"/>
                <a:cs typeface="Impact"/>
                <a:sym typeface="Impact"/>
              </a:rPr>
              <a:t>Phone system replacement</a:t>
            </a:r>
            <a:endParaRPr b="1" sz="1800">
              <a:solidFill>
                <a:srgbClr val="B7B7B7"/>
              </a:solidFill>
              <a:latin typeface="Impact"/>
              <a:ea typeface="Impact"/>
              <a:cs typeface="Impact"/>
              <a:sym typeface="Impact"/>
            </a:endParaRPr>
          </a:p>
        </p:txBody>
      </p:sp>
      <p:sp>
        <p:nvSpPr>
          <p:cNvPr id="351" name="Google Shape;351;p33"/>
          <p:cNvSpPr txBox="1"/>
          <p:nvPr/>
        </p:nvSpPr>
        <p:spPr>
          <a:xfrm rot="-327">
            <a:off x="2983325" y="2485239"/>
            <a:ext cx="3156300" cy="6015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 sz="2400">
                <a:solidFill>
                  <a:srgbClr val="B7B7B7"/>
                </a:solidFill>
                <a:latin typeface="Impact"/>
                <a:ea typeface="Impact"/>
                <a:cs typeface="Impact"/>
                <a:sym typeface="Impact"/>
              </a:rPr>
              <a:t>Outdoor Wireless</a:t>
            </a:r>
            <a:endParaRPr b="1" sz="2400">
              <a:solidFill>
                <a:srgbClr val="B7B7B7"/>
              </a:solidFill>
              <a:latin typeface="Impact"/>
              <a:ea typeface="Impact"/>
              <a:cs typeface="Impact"/>
              <a:sym typeface="Impact"/>
            </a:endParaRPr>
          </a:p>
        </p:txBody>
      </p:sp>
      <p:sp>
        <p:nvSpPr>
          <p:cNvPr id="352" name="Google Shape;352;p33"/>
          <p:cNvSpPr txBox="1"/>
          <p:nvPr/>
        </p:nvSpPr>
        <p:spPr>
          <a:xfrm rot="510736">
            <a:off x="878851" y="3608497"/>
            <a:ext cx="3307636" cy="753807"/>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 sz="1800">
                <a:solidFill>
                  <a:srgbClr val="B7B7B7"/>
                </a:solidFill>
                <a:latin typeface="Impact"/>
                <a:ea typeface="Impact"/>
                <a:cs typeface="Impact"/>
                <a:sym typeface="Impact"/>
              </a:rPr>
              <a:t>Security cameras and more to come!</a:t>
            </a:r>
            <a:endParaRPr b="1" sz="1800">
              <a:solidFill>
                <a:srgbClr val="B7B7B7"/>
              </a:solidFill>
              <a:latin typeface="Impact"/>
              <a:ea typeface="Impact"/>
              <a:cs typeface="Impact"/>
              <a:sym typeface="Impact"/>
            </a:endParaRPr>
          </a:p>
        </p:txBody>
      </p:sp>
      <p:sp>
        <p:nvSpPr>
          <p:cNvPr id="353" name="Google Shape;353;p33"/>
          <p:cNvSpPr txBox="1"/>
          <p:nvPr/>
        </p:nvSpPr>
        <p:spPr>
          <a:xfrm rot="-259737">
            <a:off x="1215514" y="2202274"/>
            <a:ext cx="3477621" cy="36494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C9DAF8"/>
                </a:solidFill>
              </a:rPr>
              <a:t>Supporting Network Configurations</a:t>
            </a:r>
            <a:endParaRPr b="1">
              <a:solidFill>
                <a:srgbClr val="C9DAF8"/>
              </a:solidFill>
            </a:endParaRPr>
          </a:p>
        </p:txBody>
      </p:sp>
      <p:sp>
        <p:nvSpPr>
          <p:cNvPr id="354" name="Google Shape;354;p33"/>
          <p:cNvSpPr txBox="1"/>
          <p:nvPr/>
        </p:nvSpPr>
        <p:spPr>
          <a:xfrm>
            <a:off x="3794050" y="2887400"/>
            <a:ext cx="1869300" cy="36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C9DAF8"/>
                </a:solidFill>
              </a:rPr>
              <a:t>Work underway</a:t>
            </a:r>
            <a:endParaRPr b="1">
              <a:solidFill>
                <a:srgbClr val="C9DAF8"/>
              </a:solidFill>
            </a:endParaRPr>
          </a:p>
        </p:txBody>
      </p:sp>
      <p:sp>
        <p:nvSpPr>
          <p:cNvPr id="355" name="Google Shape;355;p33"/>
          <p:cNvSpPr txBox="1"/>
          <p:nvPr/>
        </p:nvSpPr>
        <p:spPr>
          <a:xfrm rot="520452">
            <a:off x="1184134" y="4105950"/>
            <a:ext cx="1961334" cy="36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C9DAF8"/>
                </a:solidFill>
              </a:rPr>
              <a:t>Adjust Port Density</a:t>
            </a:r>
            <a:endParaRPr b="1">
              <a:solidFill>
                <a:srgbClr val="C9DAF8"/>
              </a:solidFill>
            </a:endParaRPr>
          </a:p>
        </p:txBody>
      </p:sp>
      <p:sp>
        <p:nvSpPr>
          <p:cNvPr id="356" name="Google Shape;356;p33"/>
          <p:cNvSpPr txBox="1"/>
          <p:nvPr/>
        </p:nvSpPr>
        <p:spPr>
          <a:xfrm rot="615640">
            <a:off x="4941262" y="1835723"/>
            <a:ext cx="3897226" cy="364953"/>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FF"/>
                </a:solidFill>
              </a:rPr>
              <a:t>Update software code on all edge</a:t>
            </a:r>
            <a:r>
              <a:rPr b="1" lang="en">
                <a:solidFill>
                  <a:srgbClr val="0000FF"/>
                </a:solidFill>
              </a:rPr>
              <a:t> switches</a:t>
            </a:r>
            <a:endParaRPr b="1">
              <a:solidFill>
                <a:srgbClr val="0000FF"/>
              </a:solidFill>
            </a:endParaRPr>
          </a:p>
        </p:txBody>
      </p:sp>
      <p:pic>
        <p:nvPicPr>
          <p:cNvPr id="357" name="Google Shape;357;p33"/>
          <p:cNvPicPr preferRelativeResize="0"/>
          <p:nvPr/>
        </p:nvPicPr>
        <p:blipFill>
          <a:blip r:embed="rId3">
            <a:alphaModFix/>
          </a:blip>
          <a:stretch>
            <a:fillRect/>
          </a:stretch>
        </p:blipFill>
        <p:spPr>
          <a:xfrm>
            <a:off x="7797075" y="0"/>
            <a:ext cx="1346925" cy="795799"/>
          </a:xfrm>
          <a:prstGeom prst="rect">
            <a:avLst/>
          </a:prstGeom>
          <a:noFill/>
          <a:ln>
            <a:noFill/>
          </a:ln>
        </p:spPr>
      </p:pic>
      <p:sp>
        <p:nvSpPr>
          <p:cNvPr id="358" name="Google Shape;358;p33"/>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1000"/>
                                        <p:tgtEl>
                                          <p:spTgt spid="3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2" name="Shape 362"/>
        <p:cNvGrpSpPr/>
        <p:nvPr/>
      </p:nvGrpSpPr>
      <p:grpSpPr>
        <a:xfrm>
          <a:off x="0" y="0"/>
          <a:ext cx="0" cy="0"/>
          <a:chOff x="0" y="0"/>
          <a:chExt cx="0" cy="0"/>
        </a:xfrm>
      </p:grpSpPr>
      <p:sp>
        <p:nvSpPr>
          <p:cNvPr id="363" name="Google Shape;363;p34"/>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Update Edge Switch Software</a:t>
            </a:r>
            <a:endParaRPr/>
          </a:p>
        </p:txBody>
      </p:sp>
      <p:sp>
        <p:nvSpPr>
          <p:cNvPr id="364" name="Google Shape;364;p34"/>
          <p:cNvSpPr txBox="1"/>
          <p:nvPr/>
        </p:nvSpPr>
        <p:spPr>
          <a:xfrm>
            <a:off x="534475" y="1566175"/>
            <a:ext cx="4183500" cy="1074600"/>
          </a:xfrm>
          <a:prstGeom prst="rect">
            <a:avLst/>
          </a:prstGeom>
          <a:noFill/>
          <a:ln>
            <a:noFill/>
          </a:ln>
        </p:spPr>
        <p:txBody>
          <a:bodyPr anchorCtr="0" anchor="t" bIns="91425" lIns="91425" spcFirstLastPara="1" rIns="91425" wrap="square" tIns="91425">
            <a:noAutofit/>
          </a:bodyPr>
          <a:lstStyle/>
          <a:p>
            <a:pPr indent="-323850" lvl="0" marL="457200" rtl="0" algn="l">
              <a:lnSpc>
                <a:spcPct val="150000"/>
              </a:lnSpc>
              <a:spcBef>
                <a:spcPts val="0"/>
              </a:spcBef>
              <a:spcAft>
                <a:spcPts val="0"/>
              </a:spcAft>
              <a:buSzPts val="1500"/>
              <a:buChar char="●"/>
            </a:pPr>
            <a:r>
              <a:rPr lang="en" sz="1500"/>
              <a:t>Work with Partners to: </a:t>
            </a:r>
            <a:endParaRPr sz="1500"/>
          </a:p>
          <a:p>
            <a:pPr indent="-323850" lvl="1" marL="914400" rtl="0" algn="l">
              <a:lnSpc>
                <a:spcPct val="150000"/>
              </a:lnSpc>
              <a:spcBef>
                <a:spcPts val="0"/>
              </a:spcBef>
              <a:spcAft>
                <a:spcPts val="0"/>
              </a:spcAft>
              <a:buSzPts val="1500"/>
              <a:buChar char="○"/>
            </a:pPr>
            <a:r>
              <a:rPr lang="en" sz="1500"/>
              <a:t>Use Prime to distribute and manage  updates</a:t>
            </a:r>
            <a:endParaRPr sz="1500"/>
          </a:p>
          <a:p>
            <a:pPr indent="0" lvl="0" marL="0" rtl="0" algn="l">
              <a:lnSpc>
                <a:spcPct val="150000"/>
              </a:lnSpc>
              <a:spcBef>
                <a:spcPts val="0"/>
              </a:spcBef>
              <a:spcAft>
                <a:spcPts val="0"/>
              </a:spcAft>
              <a:buNone/>
            </a:pPr>
            <a:r>
              <a:t/>
            </a:r>
            <a:endParaRPr sz="1500"/>
          </a:p>
          <a:p>
            <a:pPr indent="0" lvl="0" marL="914400" rtl="0" algn="l">
              <a:lnSpc>
                <a:spcPct val="150000"/>
              </a:lnSpc>
              <a:spcBef>
                <a:spcPts val="0"/>
              </a:spcBef>
              <a:spcAft>
                <a:spcPts val="0"/>
              </a:spcAft>
              <a:buNone/>
            </a:pPr>
            <a:r>
              <a:t/>
            </a:r>
            <a:endParaRPr sz="1500"/>
          </a:p>
        </p:txBody>
      </p:sp>
      <p:pic>
        <p:nvPicPr>
          <p:cNvPr id="365" name="Google Shape;365;p34"/>
          <p:cNvPicPr preferRelativeResize="0"/>
          <p:nvPr/>
        </p:nvPicPr>
        <p:blipFill rotWithShape="1">
          <a:blip r:embed="rId3">
            <a:alphaModFix/>
          </a:blip>
          <a:srcRect b="2705" l="0" r="0" t="2696"/>
          <a:stretch/>
        </p:blipFill>
        <p:spPr>
          <a:xfrm>
            <a:off x="5486525" y="1485750"/>
            <a:ext cx="3067050" cy="1566325"/>
          </a:xfrm>
          <a:prstGeom prst="rect">
            <a:avLst/>
          </a:prstGeom>
          <a:noFill/>
          <a:ln>
            <a:noFill/>
          </a:ln>
        </p:spPr>
      </p:pic>
      <p:pic>
        <p:nvPicPr>
          <p:cNvPr id="366" name="Google Shape;366;p34"/>
          <p:cNvPicPr preferRelativeResize="0"/>
          <p:nvPr/>
        </p:nvPicPr>
        <p:blipFill>
          <a:blip r:embed="rId4">
            <a:alphaModFix/>
          </a:blip>
          <a:stretch>
            <a:fillRect/>
          </a:stretch>
        </p:blipFill>
        <p:spPr>
          <a:xfrm>
            <a:off x="5023913" y="1413076"/>
            <a:ext cx="3836676" cy="1807949"/>
          </a:xfrm>
          <a:prstGeom prst="rect">
            <a:avLst/>
          </a:prstGeom>
          <a:noFill/>
          <a:ln>
            <a:noFill/>
          </a:ln>
        </p:spPr>
      </p:pic>
      <p:sp>
        <p:nvSpPr>
          <p:cNvPr id="367" name="Google Shape;367;p34"/>
          <p:cNvSpPr txBox="1"/>
          <p:nvPr/>
        </p:nvSpPr>
        <p:spPr>
          <a:xfrm>
            <a:off x="534475" y="2425125"/>
            <a:ext cx="4183500" cy="7959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sz="1500"/>
          </a:p>
          <a:p>
            <a:pPr indent="-323850" lvl="1" marL="914400" rtl="0" algn="l">
              <a:lnSpc>
                <a:spcPct val="150000"/>
              </a:lnSpc>
              <a:spcBef>
                <a:spcPts val="0"/>
              </a:spcBef>
              <a:spcAft>
                <a:spcPts val="0"/>
              </a:spcAft>
              <a:buSzPts val="1500"/>
              <a:buChar char="○"/>
            </a:pPr>
            <a:r>
              <a:rPr lang="en" sz="1500"/>
              <a:t>Plan to install</a:t>
            </a:r>
            <a:endParaRPr sz="1500"/>
          </a:p>
          <a:p>
            <a:pPr indent="0" lvl="0" marL="0" rtl="0" algn="l">
              <a:lnSpc>
                <a:spcPct val="150000"/>
              </a:lnSpc>
              <a:spcBef>
                <a:spcPts val="0"/>
              </a:spcBef>
              <a:spcAft>
                <a:spcPts val="0"/>
              </a:spcAft>
              <a:buNone/>
            </a:pPr>
            <a:r>
              <a:t/>
            </a:r>
            <a:endParaRPr sz="1500"/>
          </a:p>
          <a:p>
            <a:pPr indent="0" lvl="0" marL="914400" rtl="0" algn="l">
              <a:lnSpc>
                <a:spcPct val="150000"/>
              </a:lnSpc>
              <a:spcBef>
                <a:spcPts val="0"/>
              </a:spcBef>
              <a:spcAft>
                <a:spcPts val="0"/>
              </a:spcAft>
              <a:buNone/>
            </a:pPr>
            <a:r>
              <a:t/>
            </a:r>
            <a:endParaRPr sz="1500"/>
          </a:p>
        </p:txBody>
      </p:sp>
      <p:sp>
        <p:nvSpPr>
          <p:cNvPr id="368" name="Google Shape;368;p34"/>
          <p:cNvSpPr txBox="1"/>
          <p:nvPr/>
        </p:nvSpPr>
        <p:spPr>
          <a:xfrm>
            <a:off x="534475" y="2965600"/>
            <a:ext cx="4183500" cy="7134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sz="1500"/>
          </a:p>
          <a:p>
            <a:pPr indent="-323850" lvl="1" marL="914400" rtl="0" algn="l">
              <a:lnSpc>
                <a:spcPct val="150000"/>
              </a:lnSpc>
              <a:spcBef>
                <a:spcPts val="0"/>
              </a:spcBef>
              <a:spcAft>
                <a:spcPts val="0"/>
              </a:spcAft>
              <a:buSzPts val="1500"/>
              <a:buChar char="○"/>
            </a:pPr>
            <a:r>
              <a:rPr lang="en" sz="1500"/>
              <a:t>Execute Work</a:t>
            </a:r>
            <a:endParaRPr sz="1500"/>
          </a:p>
          <a:p>
            <a:pPr indent="0" lvl="0" marL="0" rtl="0" algn="l">
              <a:lnSpc>
                <a:spcPct val="150000"/>
              </a:lnSpc>
              <a:spcBef>
                <a:spcPts val="0"/>
              </a:spcBef>
              <a:spcAft>
                <a:spcPts val="0"/>
              </a:spcAft>
              <a:buNone/>
            </a:pPr>
            <a:r>
              <a:t/>
            </a:r>
            <a:endParaRPr sz="1500"/>
          </a:p>
          <a:p>
            <a:pPr indent="0" lvl="0" marL="914400" rtl="0" algn="l">
              <a:lnSpc>
                <a:spcPct val="150000"/>
              </a:lnSpc>
              <a:spcBef>
                <a:spcPts val="0"/>
              </a:spcBef>
              <a:spcAft>
                <a:spcPts val="0"/>
              </a:spcAft>
              <a:buNone/>
            </a:pPr>
            <a:r>
              <a:t/>
            </a:r>
            <a:endParaRPr sz="1500"/>
          </a:p>
        </p:txBody>
      </p:sp>
      <p:pic>
        <p:nvPicPr>
          <p:cNvPr id="369" name="Google Shape;369;p34"/>
          <p:cNvPicPr preferRelativeResize="0"/>
          <p:nvPr/>
        </p:nvPicPr>
        <p:blipFill>
          <a:blip r:embed="rId5">
            <a:alphaModFix/>
          </a:blip>
          <a:stretch>
            <a:fillRect/>
          </a:stretch>
        </p:blipFill>
        <p:spPr>
          <a:xfrm>
            <a:off x="5853913" y="1096650"/>
            <a:ext cx="2176700" cy="2582351"/>
          </a:xfrm>
          <a:prstGeom prst="rect">
            <a:avLst/>
          </a:prstGeom>
          <a:noFill/>
          <a:ln>
            <a:noFill/>
          </a:ln>
        </p:spPr>
      </p:pic>
      <p:pic>
        <p:nvPicPr>
          <p:cNvPr id="370" name="Google Shape;370;p34"/>
          <p:cNvPicPr preferRelativeResize="0"/>
          <p:nvPr/>
        </p:nvPicPr>
        <p:blipFill>
          <a:blip r:embed="rId6">
            <a:alphaModFix/>
          </a:blip>
          <a:stretch>
            <a:fillRect/>
          </a:stretch>
        </p:blipFill>
        <p:spPr>
          <a:xfrm>
            <a:off x="7797075" y="0"/>
            <a:ext cx="1346925" cy="795799"/>
          </a:xfrm>
          <a:prstGeom prst="rect">
            <a:avLst/>
          </a:prstGeom>
          <a:noFill/>
          <a:ln>
            <a:noFill/>
          </a:ln>
        </p:spPr>
      </p:pic>
      <p:sp>
        <p:nvSpPr>
          <p:cNvPr id="371" name="Google Shape;371;p34"/>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364">
                                            <p:txEl>
                                              <p:pRg end="0" st="0"/>
                                            </p:txEl>
                                          </p:spTgt>
                                        </p:tgtEl>
                                        <p:attrNameLst>
                                          <p:attrName>style.visibility</p:attrName>
                                        </p:attrNameLst>
                                      </p:cBhvr>
                                      <p:to>
                                        <p:strVal val="visible"/>
                                      </p:to>
                                    </p:set>
                                    <p:animEffect filter="fade" transition="in">
                                      <p:cBhvr>
                                        <p:cTn dur="1000"/>
                                        <p:tgtEl>
                                          <p:spTgt spid="364">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64">
                                            <p:txEl>
                                              <p:pRg end="1" st="1"/>
                                            </p:txEl>
                                          </p:spTgt>
                                        </p:tgtEl>
                                        <p:attrNameLst>
                                          <p:attrName>style.visibility</p:attrName>
                                        </p:attrNameLst>
                                      </p:cBhvr>
                                      <p:to>
                                        <p:strVal val="visible"/>
                                      </p:to>
                                    </p:set>
                                    <p:animEffect filter="fade" transition="in">
                                      <p:cBhvr>
                                        <p:cTn dur="1000"/>
                                        <p:tgtEl>
                                          <p:spTgt spid="364">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64">
                                            <p:txEl>
                                              <p:pRg end="2" st="2"/>
                                            </p:txEl>
                                          </p:spTgt>
                                        </p:tgtEl>
                                        <p:attrNameLst>
                                          <p:attrName>style.visibility</p:attrName>
                                        </p:attrNameLst>
                                      </p:cBhvr>
                                      <p:to>
                                        <p:strVal val="visible"/>
                                      </p:to>
                                    </p:set>
                                    <p:animEffect filter="fade" transition="in">
                                      <p:cBhvr>
                                        <p:cTn dur="1000"/>
                                        <p:tgtEl>
                                          <p:spTgt spid="364">
                                            <p:txEl>
                                              <p:pRg end="2" st="2"/>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364">
                                            <p:txEl>
                                              <p:pRg end="3" st="3"/>
                                            </p:txEl>
                                          </p:spTgt>
                                        </p:tgtEl>
                                        <p:attrNameLst>
                                          <p:attrName>style.visibility</p:attrName>
                                        </p:attrNameLst>
                                      </p:cBhvr>
                                      <p:to>
                                        <p:strVal val="visible"/>
                                      </p:to>
                                    </p:set>
                                    <p:animEffect filter="fade" transition="in">
                                      <p:cBhvr>
                                        <p:cTn dur="1000"/>
                                        <p:tgtEl>
                                          <p:spTgt spid="364">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1000"/>
                                        <p:tgtEl>
                                          <p:spTgt spid="3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1000"/>
                                        <p:tgtEl>
                                          <p:spTgt spid="367"/>
                                        </p:tgtEl>
                                      </p:cBhvr>
                                    </p:animEffect>
                                  </p:childTnLst>
                                </p:cTn>
                              </p:par>
                              <p:par>
                                <p:cTn fill="hold" nodeType="withEffect" presetClass="exit" presetID="10" presetSubtype="0">
                                  <p:stCondLst>
                                    <p:cond delay="0"/>
                                  </p:stCondLst>
                                  <p:childTnLst>
                                    <p:animEffect filter="fade" transition="out">
                                      <p:cBhvr>
                                        <p:cTn dur="1000"/>
                                        <p:tgtEl>
                                          <p:spTgt spid="365"/>
                                        </p:tgtEl>
                                      </p:cBhvr>
                                    </p:animEffect>
                                    <p:set>
                                      <p:cBhvr>
                                        <p:cTn dur="1" fill="hold">
                                          <p:stCondLst>
                                            <p:cond delay="1000"/>
                                          </p:stCondLst>
                                        </p:cTn>
                                        <p:tgtEl>
                                          <p:spTgt spid="365"/>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1000"/>
                                        <p:tgtEl>
                                          <p:spTgt spid="3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1000"/>
                                        <p:tgtEl>
                                          <p:spTgt spid="368"/>
                                        </p:tgtEl>
                                      </p:cBhvr>
                                    </p:animEffect>
                                  </p:childTnLst>
                                </p:cTn>
                              </p:par>
                              <p:par>
                                <p:cTn fill="hold" nodeType="withEffect" presetClass="exit" presetID="10" presetSubtype="0">
                                  <p:stCondLst>
                                    <p:cond delay="0"/>
                                  </p:stCondLst>
                                  <p:childTnLst>
                                    <p:animEffect filter="fade" transition="out">
                                      <p:cBhvr>
                                        <p:cTn dur="1000"/>
                                        <p:tgtEl>
                                          <p:spTgt spid="366"/>
                                        </p:tgtEl>
                                      </p:cBhvr>
                                    </p:animEffect>
                                    <p:set>
                                      <p:cBhvr>
                                        <p:cTn dur="1" fill="hold">
                                          <p:stCondLst>
                                            <p:cond delay="1000"/>
                                          </p:stCondLst>
                                        </p:cTn>
                                        <p:tgtEl>
                                          <p:spTgt spid="366"/>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1000"/>
                                        <p:tgtEl>
                                          <p:spTgt spid="3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5" name="Shape 375"/>
        <p:cNvGrpSpPr/>
        <p:nvPr/>
      </p:nvGrpSpPr>
      <p:grpSpPr>
        <a:xfrm>
          <a:off x="0" y="0"/>
          <a:ext cx="0" cy="0"/>
          <a:chOff x="0" y="0"/>
          <a:chExt cx="0" cy="0"/>
        </a:xfrm>
      </p:grpSpPr>
      <p:sp>
        <p:nvSpPr>
          <p:cNvPr id="376" name="Google Shape;376;p35"/>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Partner Advantage</a:t>
            </a:r>
            <a:endParaRPr/>
          </a:p>
        </p:txBody>
      </p:sp>
      <p:sp>
        <p:nvSpPr>
          <p:cNvPr id="377" name="Google Shape;377;p35"/>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Support with Knowledge Gap</a:t>
            </a:r>
            <a:endParaRPr/>
          </a:p>
          <a:p>
            <a:pPr indent="-317500" lvl="1" marL="914400" rtl="0" algn="l">
              <a:spcBef>
                <a:spcPts val="0"/>
              </a:spcBef>
              <a:spcAft>
                <a:spcPts val="0"/>
              </a:spcAft>
              <a:buSzPts val="1400"/>
              <a:buChar char="○"/>
            </a:pPr>
            <a:r>
              <a:rPr lang="en"/>
              <a:t>Engineering and Architect Teams</a:t>
            </a:r>
            <a:endParaRPr/>
          </a:p>
          <a:p>
            <a:pPr indent="-342900" lvl="0" marL="457200" rtl="0" algn="l">
              <a:spcBef>
                <a:spcPts val="0"/>
              </a:spcBef>
              <a:spcAft>
                <a:spcPts val="0"/>
              </a:spcAft>
              <a:buSzPts val="1800"/>
              <a:buChar char="●"/>
            </a:pPr>
            <a:r>
              <a:rPr lang="en"/>
              <a:t>Current Certifications</a:t>
            </a:r>
            <a:endParaRPr/>
          </a:p>
          <a:p>
            <a:pPr indent="-342900" lvl="0" marL="457200" rtl="0" algn="l">
              <a:spcBef>
                <a:spcPts val="0"/>
              </a:spcBef>
              <a:spcAft>
                <a:spcPts val="0"/>
              </a:spcAft>
              <a:buSzPts val="1800"/>
              <a:buChar char="●"/>
            </a:pPr>
            <a:r>
              <a:rPr lang="en"/>
              <a:t>Relevant E</a:t>
            </a:r>
            <a:r>
              <a:rPr lang="en"/>
              <a:t>xperience</a:t>
            </a:r>
            <a:r>
              <a:rPr lang="en"/>
              <a:t> </a:t>
            </a:r>
            <a:endParaRPr/>
          </a:p>
          <a:p>
            <a:pPr indent="-317500" lvl="1" marL="914400" rtl="0" algn="l">
              <a:spcBef>
                <a:spcPts val="0"/>
              </a:spcBef>
              <a:spcAft>
                <a:spcPts val="0"/>
              </a:spcAft>
              <a:buSzPts val="1400"/>
              <a:buChar char="○"/>
            </a:pPr>
            <a:r>
              <a:rPr lang="en"/>
              <a:t>Multiple K-12 </a:t>
            </a:r>
            <a:r>
              <a:rPr lang="en"/>
              <a:t>Environments</a:t>
            </a:r>
            <a:endParaRPr/>
          </a:p>
          <a:p>
            <a:pPr indent="-317500" lvl="1" marL="914400" rtl="0" algn="l">
              <a:spcBef>
                <a:spcPts val="0"/>
              </a:spcBef>
              <a:spcAft>
                <a:spcPts val="0"/>
              </a:spcAft>
              <a:buSzPts val="1400"/>
              <a:buChar char="○"/>
            </a:pPr>
            <a:r>
              <a:rPr lang="en"/>
              <a:t>Multiple Industries </a:t>
            </a:r>
            <a:endParaRPr/>
          </a:p>
          <a:p>
            <a:pPr indent="-342900" lvl="0" marL="457200" rtl="0" algn="l">
              <a:spcBef>
                <a:spcPts val="0"/>
              </a:spcBef>
              <a:spcAft>
                <a:spcPts val="0"/>
              </a:spcAft>
              <a:buSzPts val="1800"/>
              <a:buChar char="●"/>
            </a:pPr>
            <a:r>
              <a:rPr lang="en"/>
              <a:t>Team Approach</a:t>
            </a:r>
            <a:endParaRPr/>
          </a:p>
        </p:txBody>
      </p:sp>
      <p:pic>
        <p:nvPicPr>
          <p:cNvPr id="378" name="Google Shape;378;p35"/>
          <p:cNvPicPr preferRelativeResize="0"/>
          <p:nvPr/>
        </p:nvPicPr>
        <p:blipFill>
          <a:blip r:embed="rId3">
            <a:alphaModFix/>
          </a:blip>
          <a:stretch>
            <a:fillRect/>
          </a:stretch>
        </p:blipFill>
        <p:spPr>
          <a:xfrm>
            <a:off x="4996825" y="2866031"/>
            <a:ext cx="2980300" cy="736125"/>
          </a:xfrm>
          <a:prstGeom prst="rect">
            <a:avLst/>
          </a:prstGeom>
          <a:noFill/>
          <a:ln>
            <a:noFill/>
          </a:ln>
        </p:spPr>
      </p:pic>
      <p:pic>
        <p:nvPicPr>
          <p:cNvPr id="379" name="Google Shape;379;p35"/>
          <p:cNvPicPr preferRelativeResize="0"/>
          <p:nvPr/>
        </p:nvPicPr>
        <p:blipFill>
          <a:blip r:embed="rId4">
            <a:alphaModFix/>
          </a:blip>
          <a:stretch>
            <a:fillRect/>
          </a:stretch>
        </p:blipFill>
        <p:spPr>
          <a:xfrm>
            <a:off x="7797075" y="0"/>
            <a:ext cx="1346925" cy="795799"/>
          </a:xfrm>
          <a:prstGeom prst="rect">
            <a:avLst/>
          </a:prstGeom>
          <a:noFill/>
          <a:ln>
            <a:noFill/>
          </a:ln>
        </p:spPr>
      </p:pic>
      <p:sp>
        <p:nvSpPr>
          <p:cNvPr id="380" name="Google Shape;380;p35"/>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4" name="Shape 384"/>
        <p:cNvGrpSpPr/>
        <p:nvPr/>
      </p:nvGrpSpPr>
      <p:grpSpPr>
        <a:xfrm>
          <a:off x="0" y="0"/>
          <a:ext cx="0" cy="0"/>
          <a:chOff x="0" y="0"/>
          <a:chExt cx="0" cy="0"/>
        </a:xfrm>
      </p:grpSpPr>
      <p:sp>
        <p:nvSpPr>
          <p:cNvPr id="385" name="Google Shape;385;p36"/>
          <p:cNvSpPr txBox="1"/>
          <p:nvPr/>
        </p:nvSpPr>
        <p:spPr>
          <a:xfrm rot="1413727">
            <a:off x="6462768" y="1199874"/>
            <a:ext cx="2048816" cy="1164803"/>
          </a:xfrm>
          <a:prstGeom prst="rect">
            <a:avLst/>
          </a:prstGeom>
          <a:noFill/>
          <a:ln>
            <a:noFill/>
          </a:ln>
        </p:spPr>
        <p:txBody>
          <a:bodyPr anchorCtr="0" anchor="t" bIns="91425" lIns="91425" spcFirstLastPara="1" rIns="91425" wrap="square" tIns="91425">
            <a:noAutofit/>
          </a:bodyPr>
          <a:lstStyle/>
          <a:p>
            <a:pPr indent="-533400" lvl="0" marL="457200" rtl="0" algn="l">
              <a:spcBef>
                <a:spcPts val="0"/>
              </a:spcBef>
              <a:spcAft>
                <a:spcPts val="0"/>
              </a:spcAft>
              <a:buSzPts val="4800"/>
              <a:buFont typeface="Impact"/>
              <a:buChar char="●"/>
            </a:pPr>
            <a:r>
              <a:rPr b="1" lang="en" sz="4800">
                <a:latin typeface="Impact"/>
                <a:ea typeface="Impact"/>
                <a:cs typeface="Impact"/>
                <a:sym typeface="Impact"/>
              </a:rPr>
              <a:t>END</a:t>
            </a:r>
            <a:endParaRPr b="1" sz="4800">
              <a:latin typeface="Impact"/>
              <a:ea typeface="Impact"/>
              <a:cs typeface="Impact"/>
              <a:sym typeface="Impact"/>
            </a:endParaRPr>
          </a:p>
        </p:txBody>
      </p:sp>
      <p:pic>
        <p:nvPicPr>
          <p:cNvPr id="386" name="Google Shape;386;p36"/>
          <p:cNvPicPr preferRelativeResize="0"/>
          <p:nvPr/>
        </p:nvPicPr>
        <p:blipFill>
          <a:blip r:embed="rId3">
            <a:alphaModFix/>
          </a:blip>
          <a:stretch>
            <a:fillRect/>
          </a:stretch>
        </p:blipFill>
        <p:spPr>
          <a:xfrm>
            <a:off x="409025" y="1189675"/>
            <a:ext cx="6010576" cy="3378310"/>
          </a:xfrm>
          <a:prstGeom prst="rect">
            <a:avLst/>
          </a:prstGeom>
          <a:noFill/>
          <a:ln>
            <a:noFill/>
          </a:ln>
        </p:spPr>
      </p:pic>
      <p:pic>
        <p:nvPicPr>
          <p:cNvPr id="387" name="Google Shape;387;p36"/>
          <p:cNvPicPr preferRelativeResize="0"/>
          <p:nvPr/>
        </p:nvPicPr>
        <p:blipFill>
          <a:blip r:embed="rId4">
            <a:alphaModFix/>
          </a:blip>
          <a:stretch>
            <a:fillRect/>
          </a:stretch>
        </p:blipFill>
        <p:spPr>
          <a:xfrm>
            <a:off x="7797075" y="0"/>
            <a:ext cx="1346925" cy="795799"/>
          </a:xfrm>
          <a:prstGeom prst="rect">
            <a:avLst/>
          </a:prstGeom>
          <a:noFill/>
          <a:ln>
            <a:noFill/>
          </a:ln>
        </p:spPr>
      </p:pic>
      <p:sp>
        <p:nvSpPr>
          <p:cNvPr id="388" name="Google Shape;388;p36"/>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mc:AlternateContent>
    <mc:Choice Requires="p14">
      <p:transition spd="slow" p14:dur="12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385"/>
                                        </p:tgtEl>
                                        <p:attrNameLst>
                                          <p:attrName>style.visibility</p:attrName>
                                        </p:attrNameLst>
                                      </p:cBhvr>
                                      <p:to>
                                        <p:strVal val="visible"/>
                                      </p:to>
                                    </p:set>
                                  </p:childTnLst>
                                </p:cTn>
                              </p:par>
                              <p:par>
                                <p:cTn fill="hold" nodeType="withEffect" presetClass="entr" presetID="23" presetSubtype="16">
                                  <p:stCondLst>
                                    <p:cond delay="0"/>
                                  </p:stCondLst>
                                  <p:childTnLst>
                                    <p:set>
                                      <p:cBhvr>
                                        <p:cTn dur="1" fill="hold">
                                          <p:stCondLst>
                                            <p:cond delay="0"/>
                                          </p:stCondLst>
                                        </p:cTn>
                                        <p:tgtEl>
                                          <p:spTgt spid="386"/>
                                        </p:tgtEl>
                                        <p:attrNameLst>
                                          <p:attrName>style.visibility</p:attrName>
                                        </p:attrNameLst>
                                      </p:cBhvr>
                                      <p:to>
                                        <p:strVal val="visible"/>
                                      </p:to>
                                    </p:set>
                                    <p:anim calcmode="lin" valueType="num">
                                      <p:cBhvr additive="base">
                                        <p:cTn dur="3200"/>
                                        <p:tgtEl>
                                          <p:spTgt spid="386"/>
                                        </p:tgtEl>
                                        <p:attrNameLst>
                                          <p:attrName>ppt_w</p:attrName>
                                        </p:attrNameLst>
                                      </p:cBhvr>
                                      <p:tavLst>
                                        <p:tav fmla="" tm="0">
                                          <p:val>
                                            <p:strVal val="0"/>
                                          </p:val>
                                        </p:tav>
                                        <p:tav fmla="" tm="100000">
                                          <p:val>
                                            <p:strVal val="#ppt_w"/>
                                          </p:val>
                                        </p:tav>
                                      </p:tavLst>
                                    </p:anim>
                                    <p:anim calcmode="lin" valueType="num">
                                      <p:cBhvr additive="base">
                                        <p:cTn dur="3200"/>
                                        <p:tgtEl>
                                          <p:spTgt spid="38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2" name="Shape 392"/>
        <p:cNvGrpSpPr/>
        <p:nvPr/>
      </p:nvGrpSpPr>
      <p:grpSpPr>
        <a:xfrm>
          <a:off x="0" y="0"/>
          <a:ext cx="0" cy="0"/>
          <a:chOff x="0" y="0"/>
          <a:chExt cx="0" cy="0"/>
        </a:xfrm>
      </p:grpSpPr>
      <p:pic>
        <p:nvPicPr>
          <p:cNvPr id="393" name="Google Shape;393;p37"/>
          <p:cNvPicPr preferRelativeResize="0"/>
          <p:nvPr/>
        </p:nvPicPr>
        <p:blipFill>
          <a:blip r:embed="rId3">
            <a:alphaModFix/>
          </a:blip>
          <a:stretch>
            <a:fillRect/>
          </a:stretch>
        </p:blipFill>
        <p:spPr>
          <a:xfrm>
            <a:off x="7797075" y="0"/>
            <a:ext cx="1346925" cy="795799"/>
          </a:xfrm>
          <a:prstGeom prst="rect">
            <a:avLst/>
          </a:prstGeom>
          <a:noFill/>
          <a:ln>
            <a:noFill/>
          </a:ln>
        </p:spPr>
      </p:pic>
      <p:sp>
        <p:nvSpPr>
          <p:cNvPr id="394" name="Google Shape;394;p37"/>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sp>
        <p:nvSpPr>
          <p:cNvPr id="395" name="Google Shape;395;p37"/>
          <p:cNvSpPr txBox="1"/>
          <p:nvPr>
            <p:ph type="title"/>
          </p:nvPr>
        </p:nvSpPr>
        <p:spPr>
          <a:xfrm>
            <a:off x="311700" y="410000"/>
            <a:ext cx="24918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Resources:</a:t>
            </a:r>
            <a:endParaRPr/>
          </a:p>
        </p:txBody>
      </p:sp>
      <p:sp>
        <p:nvSpPr>
          <p:cNvPr id="396" name="Google Shape;396;p37"/>
          <p:cNvSpPr txBox="1"/>
          <p:nvPr/>
        </p:nvSpPr>
        <p:spPr>
          <a:xfrm>
            <a:off x="1423350" y="1843150"/>
            <a:ext cx="3924900" cy="215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latin typeface="Roboto"/>
                <a:ea typeface="Roboto"/>
                <a:cs typeface="Roboto"/>
                <a:sym typeface="Roboto"/>
                <a:hlinkClick r:id="rId4"/>
              </a:rPr>
              <a:t>Upgrade Device Software Images</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n" u="sng">
                <a:solidFill>
                  <a:schemeClr val="hlink"/>
                </a:solidFill>
                <a:latin typeface="Roboto"/>
                <a:ea typeface="Roboto"/>
                <a:cs typeface="Roboto"/>
                <a:sym typeface="Roboto"/>
                <a:hlinkClick r:id="rId5"/>
              </a:rPr>
              <a:t>Duane’s Additional Details</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mc:AlternateContent>
    <mc:Choice Requires="p14">
      <p:transition spd="slow" p14:dur="1200">
        <p:fade thruBlk="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15"/>
          <p:cNvSpPr txBox="1"/>
          <p:nvPr/>
        </p:nvSpPr>
        <p:spPr>
          <a:xfrm>
            <a:off x="815100" y="796350"/>
            <a:ext cx="7045500" cy="157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t>Mat Wolfgram</a:t>
            </a:r>
            <a:endParaRPr b="1" sz="2400"/>
          </a:p>
          <a:p>
            <a:pPr indent="0" lvl="0" marL="0" rtl="0" algn="l">
              <a:spcBef>
                <a:spcPts val="0"/>
              </a:spcBef>
              <a:spcAft>
                <a:spcPts val="0"/>
              </a:spcAft>
              <a:buNone/>
            </a:pPr>
            <a:r>
              <a:rPr b="1" lang="en"/>
              <a:t>Account Manager</a:t>
            </a:r>
            <a:endParaRPr b="1"/>
          </a:p>
          <a:p>
            <a:pPr indent="0" lvl="0" marL="0" rtl="0" algn="l">
              <a:spcBef>
                <a:spcPts val="0"/>
              </a:spcBef>
              <a:spcAft>
                <a:spcPts val="0"/>
              </a:spcAft>
              <a:buNone/>
            </a:pPr>
            <a:r>
              <a:rPr b="1" lang="en"/>
              <a:t>Capital Data</a:t>
            </a:r>
            <a:endParaRPr b="1"/>
          </a:p>
          <a:p>
            <a:pPr indent="0" lvl="0" marL="0" rtl="0" algn="l">
              <a:spcBef>
                <a:spcPts val="0"/>
              </a:spcBef>
              <a:spcAft>
                <a:spcPts val="0"/>
              </a:spcAft>
              <a:buNone/>
            </a:pPr>
            <a:r>
              <a:rPr b="1" lang="en" u="sng">
                <a:solidFill>
                  <a:schemeClr val="hlink"/>
                </a:solidFill>
                <a:hlinkClick r:id="rId3"/>
              </a:rPr>
              <a:t>mwolfgram@capital-data.com</a:t>
            </a:r>
            <a:endParaRPr b="1"/>
          </a:p>
          <a:p>
            <a:pPr indent="0" lvl="0" marL="0" rtl="0" algn="l">
              <a:spcBef>
                <a:spcPts val="0"/>
              </a:spcBef>
              <a:spcAft>
                <a:spcPts val="0"/>
              </a:spcAft>
              <a:buNone/>
            </a:pPr>
            <a:r>
              <a:t/>
            </a:r>
            <a:endParaRPr b="1"/>
          </a:p>
        </p:txBody>
      </p:sp>
      <p:sp>
        <p:nvSpPr>
          <p:cNvPr id="103" name="Google Shape;103;p15"/>
          <p:cNvSpPr txBox="1"/>
          <p:nvPr/>
        </p:nvSpPr>
        <p:spPr>
          <a:xfrm>
            <a:off x="815100" y="2234175"/>
            <a:ext cx="5396400" cy="148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t>Capital Data</a:t>
            </a:r>
            <a:endParaRPr b="1" sz="2400"/>
          </a:p>
          <a:p>
            <a:pPr indent="0" lvl="0" marL="0" rtl="0" algn="l">
              <a:spcBef>
                <a:spcPts val="0"/>
              </a:spcBef>
              <a:spcAft>
                <a:spcPts val="0"/>
              </a:spcAft>
              <a:buNone/>
            </a:pPr>
            <a:r>
              <a:rPr b="1" lang="en"/>
              <a:t>100 W. Lawrence Street Suite 105</a:t>
            </a:r>
            <a:endParaRPr b="1"/>
          </a:p>
          <a:p>
            <a:pPr indent="0" lvl="0" marL="0" rtl="0" algn="l">
              <a:spcBef>
                <a:spcPts val="0"/>
              </a:spcBef>
              <a:spcAft>
                <a:spcPts val="0"/>
              </a:spcAft>
              <a:buNone/>
            </a:pPr>
            <a:r>
              <a:rPr b="1" lang="en"/>
              <a:t>Appleton WI, 54914</a:t>
            </a:r>
            <a:endParaRPr b="1"/>
          </a:p>
          <a:p>
            <a:pPr indent="0" lvl="0" marL="0" rtl="0" algn="l">
              <a:spcBef>
                <a:spcPts val="0"/>
              </a:spcBef>
              <a:spcAft>
                <a:spcPts val="0"/>
              </a:spcAft>
              <a:buNone/>
            </a:pPr>
            <a:r>
              <a:rPr lang="en"/>
              <a:t>www.capital-data.com</a:t>
            </a:r>
            <a:endParaRPr/>
          </a:p>
        </p:txBody>
      </p:sp>
      <p:pic>
        <p:nvPicPr>
          <p:cNvPr id="104" name="Google Shape;104;p15"/>
          <p:cNvPicPr preferRelativeResize="0"/>
          <p:nvPr/>
        </p:nvPicPr>
        <p:blipFill>
          <a:blip r:embed="rId4">
            <a:alphaModFix/>
          </a:blip>
          <a:stretch>
            <a:fillRect/>
          </a:stretch>
        </p:blipFill>
        <p:spPr>
          <a:xfrm>
            <a:off x="4680350" y="1215344"/>
            <a:ext cx="2980300" cy="736125"/>
          </a:xfrm>
          <a:prstGeom prst="rect">
            <a:avLst/>
          </a:prstGeom>
          <a:noFill/>
          <a:ln>
            <a:noFill/>
          </a:ln>
        </p:spPr>
      </p:pic>
      <p:pic>
        <p:nvPicPr>
          <p:cNvPr id="105" name="Google Shape;105;p15"/>
          <p:cNvPicPr preferRelativeResize="0"/>
          <p:nvPr/>
        </p:nvPicPr>
        <p:blipFill>
          <a:blip r:embed="rId5">
            <a:alphaModFix/>
          </a:blip>
          <a:stretch>
            <a:fillRect/>
          </a:stretch>
        </p:blipFill>
        <p:spPr>
          <a:xfrm>
            <a:off x="7797075" y="0"/>
            <a:ext cx="1346925" cy="795799"/>
          </a:xfrm>
          <a:prstGeom prst="rect">
            <a:avLst/>
          </a:prstGeom>
          <a:noFill/>
          <a:ln>
            <a:noFill/>
          </a:ln>
        </p:spPr>
      </p:pic>
      <p:sp>
        <p:nvSpPr>
          <p:cNvPr id="106" name="Google Shape;106;p15"/>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16"/>
          <p:cNvSpPr txBox="1"/>
          <p:nvPr>
            <p:ph type="ctrTitle"/>
          </p:nvPr>
        </p:nvSpPr>
        <p:spPr>
          <a:xfrm>
            <a:off x="1637100" y="1775225"/>
            <a:ext cx="7183200" cy="838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about our Network!?</a:t>
            </a:r>
            <a:endParaRPr/>
          </a:p>
        </p:txBody>
      </p:sp>
      <p:sp>
        <p:nvSpPr>
          <p:cNvPr id="112" name="Google Shape;112;p16"/>
          <p:cNvSpPr txBox="1"/>
          <p:nvPr>
            <p:ph idx="1" type="subTitle"/>
          </p:nvPr>
        </p:nvSpPr>
        <p:spPr>
          <a:xfrm>
            <a:off x="598088" y="2715913"/>
            <a:ext cx="8222100" cy="4329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400">
                <a:solidFill>
                  <a:srgbClr val="FFFF00"/>
                </a:solidFill>
                <a:latin typeface="Arial"/>
                <a:ea typeface="Arial"/>
                <a:cs typeface="Arial"/>
                <a:sym typeface="Arial"/>
              </a:rPr>
              <a:t>Brainstorm 2019</a:t>
            </a:r>
            <a:endParaRPr>
              <a:solidFill>
                <a:srgbClr val="FFFF00"/>
              </a:solidFill>
            </a:endParaRPr>
          </a:p>
        </p:txBody>
      </p:sp>
      <p:sp>
        <p:nvSpPr>
          <p:cNvPr id="113" name="Google Shape;113;p16"/>
          <p:cNvSpPr txBox="1"/>
          <p:nvPr/>
        </p:nvSpPr>
        <p:spPr>
          <a:xfrm>
            <a:off x="6912600" y="216225"/>
            <a:ext cx="3774000" cy="44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14" name="Google Shape;114;p16"/>
          <p:cNvPicPr preferRelativeResize="0"/>
          <p:nvPr/>
        </p:nvPicPr>
        <p:blipFill>
          <a:blip r:embed="rId3">
            <a:alphaModFix/>
          </a:blip>
          <a:stretch>
            <a:fillRect/>
          </a:stretch>
        </p:blipFill>
        <p:spPr>
          <a:xfrm>
            <a:off x="7797075" y="0"/>
            <a:ext cx="1346925" cy="795799"/>
          </a:xfrm>
          <a:prstGeom prst="rect">
            <a:avLst/>
          </a:prstGeom>
          <a:noFill/>
          <a:ln>
            <a:noFill/>
          </a:ln>
        </p:spPr>
      </p:pic>
      <p:sp>
        <p:nvSpPr>
          <p:cNvPr id="115" name="Google Shape;115;p16"/>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17"/>
          <p:cNvSpPr txBox="1"/>
          <p:nvPr/>
        </p:nvSpPr>
        <p:spPr>
          <a:xfrm>
            <a:off x="1330875" y="2217300"/>
            <a:ext cx="5706900" cy="2359500"/>
          </a:xfrm>
          <a:prstGeom prst="rect">
            <a:avLst/>
          </a:prstGeom>
          <a:noFill/>
          <a:ln>
            <a:noFill/>
          </a:ln>
        </p:spPr>
        <p:txBody>
          <a:bodyPr anchorCtr="0" anchor="t" bIns="91425" lIns="91425" spcFirstLastPara="1" rIns="91425" wrap="square" tIns="91425">
            <a:noAutofit/>
          </a:bodyPr>
          <a:lstStyle/>
          <a:p>
            <a:pPr indent="-323850" lvl="0" marL="457200" rtl="0" algn="l">
              <a:lnSpc>
                <a:spcPct val="150000"/>
              </a:lnSpc>
              <a:spcBef>
                <a:spcPts val="0"/>
              </a:spcBef>
              <a:spcAft>
                <a:spcPts val="0"/>
              </a:spcAft>
              <a:buSzPts val="1500"/>
              <a:buChar char="●"/>
            </a:pPr>
            <a:r>
              <a:rPr lang="en" sz="1500"/>
              <a:t>Redefining of roles:</a:t>
            </a:r>
            <a:endParaRPr sz="1500"/>
          </a:p>
          <a:p>
            <a:pPr indent="-323850" lvl="1" marL="914400" rtl="0" algn="l">
              <a:lnSpc>
                <a:spcPct val="150000"/>
              </a:lnSpc>
              <a:spcBef>
                <a:spcPts val="0"/>
              </a:spcBef>
              <a:spcAft>
                <a:spcPts val="0"/>
              </a:spcAft>
              <a:buSzPts val="1500"/>
              <a:buChar char="○"/>
            </a:pPr>
            <a:r>
              <a:rPr lang="en" sz="1500"/>
              <a:t>Take Lead/Ownership</a:t>
            </a:r>
            <a:endParaRPr sz="1500"/>
          </a:p>
          <a:p>
            <a:pPr indent="-323850" lvl="1" marL="914400" rtl="0" algn="l">
              <a:lnSpc>
                <a:spcPct val="150000"/>
              </a:lnSpc>
              <a:spcBef>
                <a:spcPts val="0"/>
              </a:spcBef>
              <a:spcAft>
                <a:spcPts val="0"/>
              </a:spcAft>
              <a:buSzPts val="1500"/>
              <a:buChar char="○"/>
            </a:pPr>
            <a:r>
              <a:rPr lang="en" sz="1500"/>
              <a:t>Develop an understanding of  “What do we know?”</a:t>
            </a:r>
            <a:endParaRPr sz="1500"/>
          </a:p>
          <a:p>
            <a:pPr indent="-323850" lvl="1" marL="914400" rtl="0" algn="l">
              <a:lnSpc>
                <a:spcPct val="150000"/>
              </a:lnSpc>
              <a:spcBef>
                <a:spcPts val="0"/>
              </a:spcBef>
              <a:spcAft>
                <a:spcPts val="0"/>
              </a:spcAft>
              <a:buSzPts val="1500"/>
              <a:buChar char="○"/>
            </a:pPr>
            <a:r>
              <a:rPr lang="en" sz="1500"/>
              <a:t>Identify systems and known status</a:t>
            </a:r>
            <a:endParaRPr sz="1500"/>
          </a:p>
          <a:p>
            <a:pPr indent="0" lvl="0" marL="0" rtl="0" algn="l">
              <a:lnSpc>
                <a:spcPct val="150000"/>
              </a:lnSpc>
              <a:spcBef>
                <a:spcPts val="0"/>
              </a:spcBef>
              <a:spcAft>
                <a:spcPts val="0"/>
              </a:spcAft>
              <a:buNone/>
            </a:pPr>
            <a:r>
              <a:t/>
            </a:r>
            <a:endParaRPr sz="1500"/>
          </a:p>
        </p:txBody>
      </p:sp>
      <p:sp>
        <p:nvSpPr>
          <p:cNvPr id="121" name="Google Shape;121;p17"/>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June 2018</a:t>
            </a:r>
            <a:endParaRPr/>
          </a:p>
        </p:txBody>
      </p:sp>
      <p:sp>
        <p:nvSpPr>
          <p:cNvPr id="122" name="Google Shape;122;p17"/>
          <p:cNvSpPr txBox="1"/>
          <p:nvPr/>
        </p:nvSpPr>
        <p:spPr>
          <a:xfrm rot="1305253">
            <a:off x="5344150" y="1998668"/>
            <a:ext cx="3652201" cy="440265"/>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Font typeface="Impact"/>
              <a:buChar char="●"/>
            </a:pPr>
            <a:r>
              <a:rPr b="1" lang="en" sz="2400">
                <a:latin typeface="Impact"/>
                <a:ea typeface="Impact"/>
                <a:cs typeface="Impact"/>
                <a:sym typeface="Impact"/>
              </a:rPr>
              <a:t>Changes in support</a:t>
            </a:r>
            <a:endParaRPr b="1" sz="2400">
              <a:latin typeface="Impact"/>
              <a:ea typeface="Impact"/>
              <a:cs typeface="Impact"/>
              <a:sym typeface="Impact"/>
            </a:endParaRPr>
          </a:p>
        </p:txBody>
      </p:sp>
      <p:pic>
        <p:nvPicPr>
          <p:cNvPr id="123" name="Google Shape;123;p17"/>
          <p:cNvPicPr preferRelativeResize="0"/>
          <p:nvPr/>
        </p:nvPicPr>
        <p:blipFill>
          <a:blip r:embed="rId3">
            <a:alphaModFix/>
          </a:blip>
          <a:stretch>
            <a:fillRect/>
          </a:stretch>
        </p:blipFill>
        <p:spPr>
          <a:xfrm>
            <a:off x="7797075" y="0"/>
            <a:ext cx="1346925" cy="795799"/>
          </a:xfrm>
          <a:prstGeom prst="rect">
            <a:avLst/>
          </a:prstGeom>
          <a:noFill/>
          <a:ln>
            <a:noFill/>
          </a:ln>
        </p:spPr>
      </p:pic>
      <p:sp>
        <p:nvSpPr>
          <p:cNvPr id="124" name="Google Shape;124;p17"/>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xEl>
                                              <p:pRg end="0" st="0"/>
                                            </p:txEl>
                                          </p:spTgt>
                                        </p:tgtEl>
                                        <p:attrNameLst>
                                          <p:attrName>style.visibility</p:attrName>
                                        </p:attrNameLst>
                                      </p:cBhvr>
                                      <p:to>
                                        <p:strVal val="visible"/>
                                      </p:to>
                                    </p:set>
                                    <p:animEffect filter="fade" transition="in">
                                      <p:cBhvr>
                                        <p:cTn dur="3100"/>
                                        <p:tgtEl>
                                          <p:spTgt spid="12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xEl>
                                              <p:pRg end="1" st="1"/>
                                            </p:txEl>
                                          </p:spTgt>
                                        </p:tgtEl>
                                        <p:attrNameLst>
                                          <p:attrName>style.visibility</p:attrName>
                                        </p:attrNameLst>
                                      </p:cBhvr>
                                      <p:to>
                                        <p:strVal val="visible"/>
                                      </p:to>
                                    </p:set>
                                    <p:animEffect filter="fade" transition="in">
                                      <p:cBhvr>
                                        <p:cTn dur="3100"/>
                                        <p:tgtEl>
                                          <p:spTgt spid="12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xEl>
                                              <p:pRg end="2" st="2"/>
                                            </p:txEl>
                                          </p:spTgt>
                                        </p:tgtEl>
                                        <p:attrNameLst>
                                          <p:attrName>style.visibility</p:attrName>
                                        </p:attrNameLst>
                                      </p:cBhvr>
                                      <p:to>
                                        <p:strVal val="visible"/>
                                      </p:to>
                                    </p:set>
                                    <p:animEffect filter="fade" transition="in">
                                      <p:cBhvr>
                                        <p:cTn dur="3100"/>
                                        <p:tgtEl>
                                          <p:spTgt spid="12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xEl>
                                              <p:pRg end="3" st="3"/>
                                            </p:txEl>
                                          </p:spTgt>
                                        </p:tgtEl>
                                        <p:attrNameLst>
                                          <p:attrName>style.visibility</p:attrName>
                                        </p:attrNameLst>
                                      </p:cBhvr>
                                      <p:to>
                                        <p:strVal val="visible"/>
                                      </p:to>
                                    </p:set>
                                    <p:animEffect filter="fade" transition="in">
                                      <p:cBhvr>
                                        <p:cTn dur="3100"/>
                                        <p:tgtEl>
                                          <p:spTgt spid="12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xEl>
                                              <p:pRg end="4" st="4"/>
                                            </p:txEl>
                                          </p:spTgt>
                                        </p:tgtEl>
                                        <p:attrNameLst>
                                          <p:attrName>style.visibility</p:attrName>
                                        </p:attrNameLst>
                                      </p:cBhvr>
                                      <p:to>
                                        <p:strVal val="visible"/>
                                      </p:to>
                                    </p:set>
                                    <p:animEffect filter="fade" transition="in">
                                      <p:cBhvr>
                                        <p:cTn dur="3100"/>
                                        <p:tgtEl>
                                          <p:spTgt spid="120">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18"/>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do we know</a:t>
            </a:r>
            <a:endParaRPr/>
          </a:p>
        </p:txBody>
      </p:sp>
      <p:sp>
        <p:nvSpPr>
          <p:cNvPr id="130" name="Google Shape;130;p18"/>
          <p:cNvSpPr txBox="1"/>
          <p:nvPr/>
        </p:nvSpPr>
        <p:spPr>
          <a:xfrm rot="647331">
            <a:off x="4727714" y="1592566"/>
            <a:ext cx="3532237" cy="601668"/>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
                <a:latin typeface="Impact"/>
                <a:ea typeface="Impact"/>
                <a:cs typeface="Impact"/>
                <a:sym typeface="Impact"/>
              </a:rPr>
              <a:t>Inventory of equipment and status</a:t>
            </a:r>
            <a:endParaRPr b="1">
              <a:latin typeface="Impact"/>
              <a:ea typeface="Impact"/>
              <a:cs typeface="Impact"/>
              <a:sym typeface="Impact"/>
            </a:endParaRPr>
          </a:p>
        </p:txBody>
      </p:sp>
      <p:sp>
        <p:nvSpPr>
          <p:cNvPr id="131" name="Google Shape;131;p18"/>
          <p:cNvSpPr txBox="1"/>
          <p:nvPr/>
        </p:nvSpPr>
        <p:spPr>
          <a:xfrm rot="-254540">
            <a:off x="977625" y="1883671"/>
            <a:ext cx="3532278" cy="601641"/>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 sz="1800">
                <a:latin typeface="Impact"/>
                <a:ea typeface="Impact"/>
                <a:cs typeface="Impact"/>
                <a:sym typeface="Impact"/>
              </a:rPr>
              <a:t>Phone system replacement</a:t>
            </a:r>
            <a:endParaRPr b="1" sz="1800">
              <a:latin typeface="Impact"/>
              <a:ea typeface="Impact"/>
              <a:cs typeface="Impact"/>
              <a:sym typeface="Impact"/>
            </a:endParaRPr>
          </a:p>
        </p:txBody>
      </p:sp>
      <p:sp>
        <p:nvSpPr>
          <p:cNvPr id="132" name="Google Shape;132;p18"/>
          <p:cNvSpPr txBox="1"/>
          <p:nvPr/>
        </p:nvSpPr>
        <p:spPr>
          <a:xfrm rot="-327">
            <a:off x="2983325" y="2485239"/>
            <a:ext cx="3156300" cy="6015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 sz="2400">
                <a:latin typeface="Impact"/>
                <a:ea typeface="Impact"/>
                <a:cs typeface="Impact"/>
                <a:sym typeface="Impact"/>
              </a:rPr>
              <a:t>Outdoor Wireless</a:t>
            </a:r>
            <a:endParaRPr b="1" sz="2400">
              <a:latin typeface="Impact"/>
              <a:ea typeface="Impact"/>
              <a:cs typeface="Impact"/>
              <a:sym typeface="Impact"/>
            </a:endParaRPr>
          </a:p>
        </p:txBody>
      </p:sp>
      <p:sp>
        <p:nvSpPr>
          <p:cNvPr id="133" name="Google Shape;133;p18"/>
          <p:cNvSpPr txBox="1"/>
          <p:nvPr/>
        </p:nvSpPr>
        <p:spPr>
          <a:xfrm rot="510736">
            <a:off x="878851" y="3608497"/>
            <a:ext cx="3307636" cy="753807"/>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 sz="1800">
                <a:latin typeface="Impact"/>
                <a:ea typeface="Impact"/>
                <a:cs typeface="Impact"/>
                <a:sym typeface="Impact"/>
              </a:rPr>
              <a:t>Security cameras and more to come!</a:t>
            </a:r>
            <a:endParaRPr b="1" sz="1800">
              <a:latin typeface="Impact"/>
              <a:ea typeface="Impact"/>
              <a:cs typeface="Impact"/>
              <a:sym typeface="Impact"/>
            </a:endParaRPr>
          </a:p>
        </p:txBody>
      </p:sp>
      <p:sp>
        <p:nvSpPr>
          <p:cNvPr id="134" name="Google Shape;134;p18"/>
          <p:cNvSpPr txBox="1"/>
          <p:nvPr/>
        </p:nvSpPr>
        <p:spPr>
          <a:xfrm rot="-1156408">
            <a:off x="4658310" y="3239584"/>
            <a:ext cx="2593029" cy="601625"/>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
                <a:latin typeface="Impact"/>
                <a:ea typeface="Impact"/>
                <a:cs typeface="Impact"/>
                <a:sym typeface="Impact"/>
              </a:rPr>
              <a:t>Questions - Licensing, System Functionality</a:t>
            </a:r>
            <a:endParaRPr b="1">
              <a:latin typeface="Impact"/>
              <a:ea typeface="Impact"/>
              <a:cs typeface="Impact"/>
              <a:sym typeface="Impact"/>
            </a:endParaRPr>
          </a:p>
        </p:txBody>
      </p:sp>
      <p:sp>
        <p:nvSpPr>
          <p:cNvPr id="135" name="Google Shape;135;p18"/>
          <p:cNvSpPr txBox="1"/>
          <p:nvPr/>
        </p:nvSpPr>
        <p:spPr>
          <a:xfrm rot="-259939">
            <a:off x="2311822" y="2205729"/>
            <a:ext cx="1191404" cy="36494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FF"/>
                </a:solidFill>
              </a:rPr>
              <a:t>1250+</a:t>
            </a:r>
            <a:endParaRPr b="1">
              <a:solidFill>
                <a:srgbClr val="0000FF"/>
              </a:solidFill>
            </a:endParaRPr>
          </a:p>
        </p:txBody>
      </p:sp>
      <p:sp>
        <p:nvSpPr>
          <p:cNvPr id="136" name="Google Shape;136;p18"/>
          <p:cNvSpPr txBox="1"/>
          <p:nvPr/>
        </p:nvSpPr>
        <p:spPr>
          <a:xfrm>
            <a:off x="3794050" y="2887400"/>
            <a:ext cx="1869300" cy="36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FF"/>
                </a:solidFill>
              </a:rPr>
              <a:t>Both High Schools</a:t>
            </a:r>
            <a:endParaRPr b="1">
              <a:solidFill>
                <a:srgbClr val="0000FF"/>
              </a:solidFill>
            </a:endParaRPr>
          </a:p>
        </p:txBody>
      </p:sp>
      <p:sp>
        <p:nvSpPr>
          <p:cNvPr id="137" name="Google Shape;137;p18"/>
          <p:cNvSpPr txBox="1"/>
          <p:nvPr/>
        </p:nvSpPr>
        <p:spPr>
          <a:xfrm rot="520492">
            <a:off x="1470118" y="4090860"/>
            <a:ext cx="1191430" cy="36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FF"/>
                </a:solidFill>
              </a:rPr>
              <a:t>800 + 300</a:t>
            </a:r>
            <a:endParaRPr b="1">
              <a:solidFill>
                <a:srgbClr val="0000FF"/>
              </a:solidFill>
            </a:endParaRPr>
          </a:p>
        </p:txBody>
      </p:sp>
      <p:sp>
        <p:nvSpPr>
          <p:cNvPr id="138" name="Google Shape;138;p18"/>
          <p:cNvSpPr txBox="1"/>
          <p:nvPr/>
        </p:nvSpPr>
        <p:spPr>
          <a:xfrm rot="-1215330">
            <a:off x="5646008" y="3659723"/>
            <a:ext cx="1191484" cy="450849"/>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FF"/>
                </a:solidFill>
              </a:rPr>
              <a:t>ISE, Prime</a:t>
            </a:r>
            <a:endParaRPr b="1">
              <a:solidFill>
                <a:srgbClr val="0000FF"/>
              </a:solidFill>
            </a:endParaRPr>
          </a:p>
        </p:txBody>
      </p:sp>
      <p:sp>
        <p:nvSpPr>
          <p:cNvPr id="139" name="Google Shape;139;p18"/>
          <p:cNvSpPr txBox="1"/>
          <p:nvPr/>
        </p:nvSpPr>
        <p:spPr>
          <a:xfrm rot="591521">
            <a:off x="5891475" y="1891775"/>
            <a:ext cx="1860778" cy="36507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FF"/>
                </a:solidFill>
              </a:rPr>
              <a:t>166 edge switches</a:t>
            </a:r>
            <a:endParaRPr b="1">
              <a:solidFill>
                <a:srgbClr val="0000FF"/>
              </a:solidFill>
            </a:endParaRPr>
          </a:p>
          <a:p>
            <a:pPr indent="0" lvl="0" marL="0" rtl="0" algn="l">
              <a:spcBef>
                <a:spcPts val="0"/>
              </a:spcBef>
              <a:spcAft>
                <a:spcPts val="0"/>
              </a:spcAft>
              <a:buNone/>
            </a:pPr>
            <a:r>
              <a:rPr b="1" lang="en">
                <a:solidFill>
                  <a:srgbClr val="0000FF"/>
                </a:solidFill>
              </a:rPr>
              <a:t>891 AP’s</a:t>
            </a:r>
            <a:endParaRPr b="1">
              <a:solidFill>
                <a:srgbClr val="0000FF"/>
              </a:solidFill>
            </a:endParaRPr>
          </a:p>
          <a:p>
            <a:pPr indent="0" lvl="0" marL="0" rtl="0" algn="l">
              <a:spcBef>
                <a:spcPts val="0"/>
              </a:spcBef>
              <a:spcAft>
                <a:spcPts val="0"/>
              </a:spcAft>
              <a:buNone/>
            </a:pPr>
            <a:r>
              <a:t/>
            </a:r>
            <a:endParaRPr b="1">
              <a:solidFill>
                <a:srgbClr val="0000FF"/>
              </a:solidFill>
            </a:endParaRPr>
          </a:p>
        </p:txBody>
      </p:sp>
      <p:sp>
        <p:nvSpPr>
          <p:cNvPr id="140" name="Google Shape;140;p18"/>
          <p:cNvSpPr txBox="1"/>
          <p:nvPr/>
        </p:nvSpPr>
        <p:spPr>
          <a:xfrm>
            <a:off x="6817650" y="2344800"/>
            <a:ext cx="1368300" cy="45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Impact"/>
                <a:ea typeface="Impact"/>
                <a:cs typeface="Impact"/>
                <a:sym typeface="Impact"/>
              </a:rPr>
              <a:t>Clients</a:t>
            </a:r>
            <a:endParaRPr sz="2400">
              <a:latin typeface="Impact"/>
              <a:ea typeface="Impact"/>
              <a:cs typeface="Impact"/>
              <a:sym typeface="Impact"/>
            </a:endParaRPr>
          </a:p>
        </p:txBody>
      </p:sp>
      <p:sp>
        <p:nvSpPr>
          <p:cNvPr id="141" name="Google Shape;141;p18"/>
          <p:cNvSpPr txBox="1"/>
          <p:nvPr/>
        </p:nvSpPr>
        <p:spPr>
          <a:xfrm>
            <a:off x="6878650" y="2712600"/>
            <a:ext cx="1753500" cy="60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FF"/>
                </a:solidFill>
              </a:rPr>
              <a:t>Wireless = 14,339</a:t>
            </a:r>
            <a:endParaRPr b="1">
              <a:solidFill>
                <a:srgbClr val="0000FF"/>
              </a:solidFill>
            </a:endParaRPr>
          </a:p>
          <a:p>
            <a:pPr indent="0" lvl="0" marL="0" rtl="0" algn="l">
              <a:spcBef>
                <a:spcPts val="0"/>
              </a:spcBef>
              <a:spcAft>
                <a:spcPts val="0"/>
              </a:spcAft>
              <a:buNone/>
            </a:pPr>
            <a:r>
              <a:rPr b="1" lang="en">
                <a:solidFill>
                  <a:srgbClr val="0000FF"/>
                </a:solidFill>
              </a:rPr>
              <a:t>Wired = 1500</a:t>
            </a:r>
            <a:endParaRPr b="1">
              <a:solidFill>
                <a:srgbClr val="0000FF"/>
              </a:solidFill>
            </a:endParaRPr>
          </a:p>
        </p:txBody>
      </p:sp>
      <p:sp>
        <p:nvSpPr>
          <p:cNvPr id="142" name="Google Shape;142;p18"/>
          <p:cNvSpPr txBox="1"/>
          <p:nvPr/>
        </p:nvSpPr>
        <p:spPr>
          <a:xfrm>
            <a:off x="3143625" y="3972498"/>
            <a:ext cx="2592900" cy="4539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
                <a:latin typeface="Impact"/>
                <a:ea typeface="Impact"/>
                <a:cs typeface="Impact"/>
                <a:sym typeface="Impact"/>
              </a:rPr>
              <a:t>Networked Projectors</a:t>
            </a:r>
            <a:endParaRPr b="1">
              <a:latin typeface="Impact"/>
              <a:ea typeface="Impact"/>
              <a:cs typeface="Impact"/>
              <a:sym typeface="Impact"/>
            </a:endParaRPr>
          </a:p>
        </p:txBody>
      </p:sp>
      <p:sp>
        <p:nvSpPr>
          <p:cNvPr id="143" name="Google Shape;143;p18"/>
          <p:cNvSpPr txBox="1"/>
          <p:nvPr/>
        </p:nvSpPr>
        <p:spPr>
          <a:xfrm>
            <a:off x="4262825" y="4178600"/>
            <a:ext cx="597300" cy="36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FF"/>
                </a:solidFill>
              </a:rPr>
              <a:t>800</a:t>
            </a:r>
            <a:endParaRPr b="1">
              <a:solidFill>
                <a:srgbClr val="0000FF"/>
              </a:solidFill>
            </a:endParaRPr>
          </a:p>
        </p:txBody>
      </p:sp>
      <p:pic>
        <p:nvPicPr>
          <p:cNvPr id="144" name="Google Shape;144;p18"/>
          <p:cNvPicPr preferRelativeResize="0"/>
          <p:nvPr/>
        </p:nvPicPr>
        <p:blipFill>
          <a:blip r:embed="rId3">
            <a:alphaModFix/>
          </a:blip>
          <a:stretch>
            <a:fillRect/>
          </a:stretch>
        </p:blipFill>
        <p:spPr>
          <a:xfrm>
            <a:off x="7797075" y="0"/>
            <a:ext cx="1346925" cy="795799"/>
          </a:xfrm>
          <a:prstGeom prst="rect">
            <a:avLst/>
          </a:prstGeom>
          <a:noFill/>
          <a:ln>
            <a:noFill/>
          </a:ln>
        </p:spPr>
      </p:pic>
      <p:sp>
        <p:nvSpPr>
          <p:cNvPr id="145" name="Google Shape;145;p18"/>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mc:AlternateContent>
    <mc:Choice Requires="p14">
      <p:transition p14:dur="200">
        <p:fade thruBlk="1"/>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000"/>
                                        <p:tgtEl>
                                          <p:spTgt spid="13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000"/>
                                        <p:tgtEl>
                                          <p:spTgt spid="132"/>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000"/>
                                        <p:tgtEl>
                                          <p:spTgt spid="1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19"/>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July 2018</a:t>
            </a:r>
            <a:endParaRPr/>
          </a:p>
        </p:txBody>
      </p:sp>
      <p:sp>
        <p:nvSpPr>
          <p:cNvPr id="151" name="Google Shape;151;p19"/>
          <p:cNvSpPr txBox="1"/>
          <p:nvPr/>
        </p:nvSpPr>
        <p:spPr>
          <a:xfrm rot="1434287">
            <a:off x="5936255" y="1985358"/>
            <a:ext cx="2751853" cy="440396"/>
          </a:xfrm>
          <a:prstGeom prst="rect">
            <a:avLst/>
          </a:prstGeom>
          <a:noFill/>
          <a:ln>
            <a:noFill/>
          </a:ln>
        </p:spPr>
        <p:txBody>
          <a:bodyPr anchorCtr="0" anchor="t" bIns="91425" lIns="91425" spcFirstLastPara="1" rIns="91425" wrap="square" tIns="91425">
            <a:noAutofit/>
          </a:bodyPr>
          <a:lstStyle/>
          <a:p>
            <a:pPr indent="-419100" lvl="0" marL="457200" rtl="0" algn="l">
              <a:spcBef>
                <a:spcPts val="0"/>
              </a:spcBef>
              <a:spcAft>
                <a:spcPts val="0"/>
              </a:spcAft>
              <a:buSzPts val="3000"/>
              <a:buFont typeface="Impact"/>
              <a:buChar char="●"/>
            </a:pPr>
            <a:r>
              <a:rPr b="1" lang="en" sz="3000">
                <a:latin typeface="Impact"/>
                <a:ea typeface="Impact"/>
                <a:cs typeface="Impact"/>
                <a:sym typeface="Impact"/>
              </a:rPr>
              <a:t>Research</a:t>
            </a:r>
            <a:endParaRPr b="1" sz="3000">
              <a:latin typeface="Impact"/>
              <a:ea typeface="Impact"/>
              <a:cs typeface="Impact"/>
              <a:sym typeface="Impact"/>
            </a:endParaRPr>
          </a:p>
        </p:txBody>
      </p:sp>
      <p:sp>
        <p:nvSpPr>
          <p:cNvPr id="152" name="Google Shape;152;p19"/>
          <p:cNvSpPr txBox="1"/>
          <p:nvPr/>
        </p:nvSpPr>
        <p:spPr>
          <a:xfrm>
            <a:off x="1303025" y="1566175"/>
            <a:ext cx="4183500" cy="2297400"/>
          </a:xfrm>
          <a:prstGeom prst="rect">
            <a:avLst/>
          </a:prstGeom>
          <a:noFill/>
          <a:ln>
            <a:noFill/>
          </a:ln>
        </p:spPr>
        <p:txBody>
          <a:bodyPr anchorCtr="0" anchor="t" bIns="91425" lIns="91425" spcFirstLastPara="1" rIns="91425" wrap="square" tIns="91425">
            <a:noAutofit/>
          </a:bodyPr>
          <a:lstStyle/>
          <a:p>
            <a:pPr indent="-323850" lvl="0" marL="457200" rtl="0" algn="l">
              <a:lnSpc>
                <a:spcPct val="150000"/>
              </a:lnSpc>
              <a:spcBef>
                <a:spcPts val="0"/>
              </a:spcBef>
              <a:spcAft>
                <a:spcPts val="0"/>
              </a:spcAft>
              <a:buSzPts val="1500"/>
              <a:buChar char="●"/>
            </a:pPr>
            <a:r>
              <a:rPr lang="en" sz="1500"/>
              <a:t>Understanding of Current Status:</a:t>
            </a:r>
            <a:endParaRPr sz="1500"/>
          </a:p>
          <a:p>
            <a:pPr indent="-323850" lvl="1" marL="914400" rtl="0" algn="l">
              <a:lnSpc>
                <a:spcPct val="150000"/>
              </a:lnSpc>
              <a:spcBef>
                <a:spcPts val="0"/>
              </a:spcBef>
              <a:spcAft>
                <a:spcPts val="0"/>
              </a:spcAft>
              <a:buSzPts val="1500"/>
              <a:buChar char="○"/>
            </a:pPr>
            <a:r>
              <a:rPr lang="en" sz="1500"/>
              <a:t>License</a:t>
            </a:r>
            <a:endParaRPr sz="1500"/>
          </a:p>
          <a:p>
            <a:pPr indent="-323850" lvl="1" marL="914400" rtl="0" algn="l">
              <a:lnSpc>
                <a:spcPct val="150000"/>
              </a:lnSpc>
              <a:spcBef>
                <a:spcPts val="0"/>
              </a:spcBef>
              <a:spcAft>
                <a:spcPts val="0"/>
              </a:spcAft>
              <a:buSzPts val="1500"/>
              <a:buChar char="○"/>
            </a:pPr>
            <a:r>
              <a:rPr lang="en" sz="1500"/>
              <a:t>Support Contracts</a:t>
            </a:r>
            <a:endParaRPr sz="1500"/>
          </a:p>
          <a:p>
            <a:pPr indent="-323850" lvl="1" marL="914400" rtl="0" algn="l">
              <a:lnSpc>
                <a:spcPct val="150000"/>
              </a:lnSpc>
              <a:spcBef>
                <a:spcPts val="0"/>
              </a:spcBef>
              <a:spcAft>
                <a:spcPts val="0"/>
              </a:spcAft>
              <a:buSzPts val="1500"/>
              <a:buChar char="○"/>
            </a:pPr>
            <a:r>
              <a:rPr lang="en" sz="1500"/>
              <a:t>Support status</a:t>
            </a:r>
            <a:endParaRPr sz="1500"/>
          </a:p>
          <a:p>
            <a:pPr indent="-323850" lvl="1" marL="914400" rtl="0" algn="l">
              <a:lnSpc>
                <a:spcPct val="150000"/>
              </a:lnSpc>
              <a:spcBef>
                <a:spcPts val="0"/>
              </a:spcBef>
              <a:spcAft>
                <a:spcPts val="0"/>
              </a:spcAft>
              <a:buSzPts val="1500"/>
              <a:buChar char="○"/>
            </a:pPr>
            <a:r>
              <a:rPr lang="en" sz="1500"/>
              <a:t>Software versions</a:t>
            </a:r>
            <a:endParaRPr sz="1500"/>
          </a:p>
          <a:p>
            <a:pPr indent="0" lvl="0" marL="914400" rtl="0" algn="l">
              <a:lnSpc>
                <a:spcPct val="150000"/>
              </a:lnSpc>
              <a:spcBef>
                <a:spcPts val="0"/>
              </a:spcBef>
              <a:spcAft>
                <a:spcPts val="0"/>
              </a:spcAft>
              <a:buNone/>
            </a:pPr>
            <a:r>
              <a:t/>
            </a:r>
            <a:endParaRPr sz="1500"/>
          </a:p>
        </p:txBody>
      </p:sp>
      <p:pic>
        <p:nvPicPr>
          <p:cNvPr id="153" name="Google Shape;153;p19"/>
          <p:cNvPicPr preferRelativeResize="0"/>
          <p:nvPr/>
        </p:nvPicPr>
        <p:blipFill>
          <a:blip r:embed="rId3">
            <a:alphaModFix/>
          </a:blip>
          <a:stretch>
            <a:fillRect/>
          </a:stretch>
        </p:blipFill>
        <p:spPr>
          <a:xfrm>
            <a:off x="3940975" y="2350782"/>
            <a:ext cx="3085573" cy="1874294"/>
          </a:xfrm>
          <a:prstGeom prst="rect">
            <a:avLst/>
          </a:prstGeom>
          <a:noFill/>
          <a:ln>
            <a:noFill/>
          </a:ln>
        </p:spPr>
      </p:pic>
      <p:pic>
        <p:nvPicPr>
          <p:cNvPr id="154" name="Google Shape;154;p19"/>
          <p:cNvPicPr preferRelativeResize="0"/>
          <p:nvPr/>
        </p:nvPicPr>
        <p:blipFill>
          <a:blip r:embed="rId4">
            <a:alphaModFix/>
          </a:blip>
          <a:stretch>
            <a:fillRect/>
          </a:stretch>
        </p:blipFill>
        <p:spPr>
          <a:xfrm>
            <a:off x="7797075" y="0"/>
            <a:ext cx="1346925" cy="795799"/>
          </a:xfrm>
          <a:prstGeom prst="rect">
            <a:avLst/>
          </a:prstGeom>
          <a:noFill/>
          <a:ln>
            <a:noFill/>
          </a:ln>
        </p:spPr>
      </p:pic>
      <p:sp>
        <p:nvSpPr>
          <p:cNvPr id="155" name="Google Shape;155;p19"/>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000"/>
                                        <p:tgtEl>
                                          <p:spTgt spid="153"/>
                                        </p:tgtEl>
                                      </p:cBhvr>
                                    </p:animEffec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152">
                                            <p:txEl>
                                              <p:pRg end="0" st="0"/>
                                            </p:txEl>
                                          </p:spTgt>
                                        </p:tgtEl>
                                        <p:attrNameLst>
                                          <p:attrName>style.visibility</p:attrName>
                                        </p:attrNameLst>
                                      </p:cBhvr>
                                      <p:to>
                                        <p:strVal val="visible"/>
                                      </p:to>
                                    </p:set>
                                    <p:anim calcmode="lin" valueType="num">
                                      <p:cBhvr additive="base">
                                        <p:cTn dur="1000"/>
                                        <p:tgtEl>
                                          <p:spTgt spid="152">
                                            <p:txEl>
                                              <p:pRg end="0" st="0"/>
                                            </p:txEl>
                                          </p:spTgt>
                                        </p:tgtEl>
                                        <p:attrNameLst>
                                          <p:attrName>ppt_w</p:attrName>
                                        </p:attrNameLst>
                                      </p:cBhvr>
                                      <p:tavLst>
                                        <p:tav fmla="" tm="0">
                                          <p:val>
                                            <p:strVal val="0"/>
                                          </p:val>
                                        </p:tav>
                                        <p:tav fmla="" tm="100000">
                                          <p:val>
                                            <p:strVal val="#ppt_w"/>
                                          </p:val>
                                        </p:tav>
                                      </p:tavLst>
                                    </p:anim>
                                    <p:anim calcmode="lin" valueType="num">
                                      <p:cBhvr additive="base">
                                        <p:cTn dur="1000"/>
                                        <p:tgtEl>
                                          <p:spTgt spid="152">
                                            <p:txEl>
                                              <p:pRg end="0" st="0"/>
                                            </p:txEl>
                                          </p:spTgt>
                                        </p:tgtEl>
                                        <p:attrNameLst>
                                          <p:attrName>ppt_h</p:attrName>
                                        </p:attrNameLst>
                                      </p:cBhvr>
                                      <p:tavLst>
                                        <p:tav fmla="" tm="0">
                                          <p:val>
                                            <p:strVal val="0"/>
                                          </p:val>
                                        </p:tav>
                                        <p:tav fmla="" tm="100000">
                                          <p:val>
                                            <p:strVal val="#ppt_h"/>
                                          </p:val>
                                        </p:tav>
                                      </p:tavLst>
                                    </p:anim>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152">
                                            <p:txEl>
                                              <p:pRg end="1" st="1"/>
                                            </p:txEl>
                                          </p:spTgt>
                                        </p:tgtEl>
                                        <p:attrNameLst>
                                          <p:attrName>style.visibility</p:attrName>
                                        </p:attrNameLst>
                                      </p:cBhvr>
                                      <p:to>
                                        <p:strVal val="visible"/>
                                      </p:to>
                                    </p:set>
                                    <p:anim calcmode="lin" valueType="num">
                                      <p:cBhvr additive="base">
                                        <p:cTn dur="1000"/>
                                        <p:tgtEl>
                                          <p:spTgt spid="152">
                                            <p:txEl>
                                              <p:pRg end="1" st="1"/>
                                            </p:txEl>
                                          </p:spTgt>
                                        </p:tgtEl>
                                        <p:attrNameLst>
                                          <p:attrName>ppt_w</p:attrName>
                                        </p:attrNameLst>
                                      </p:cBhvr>
                                      <p:tavLst>
                                        <p:tav fmla="" tm="0">
                                          <p:val>
                                            <p:strVal val="0"/>
                                          </p:val>
                                        </p:tav>
                                        <p:tav fmla="" tm="100000">
                                          <p:val>
                                            <p:strVal val="#ppt_w"/>
                                          </p:val>
                                        </p:tav>
                                      </p:tavLst>
                                    </p:anim>
                                    <p:anim calcmode="lin" valueType="num">
                                      <p:cBhvr additive="base">
                                        <p:cTn dur="1000"/>
                                        <p:tgtEl>
                                          <p:spTgt spid="152">
                                            <p:txEl>
                                              <p:pRg end="1" st="1"/>
                                            </p:txEl>
                                          </p:spTgt>
                                        </p:tgtEl>
                                        <p:attrNameLst>
                                          <p:attrName>ppt_h</p:attrName>
                                        </p:attrNameLst>
                                      </p:cBhvr>
                                      <p:tavLst>
                                        <p:tav fmla="" tm="0">
                                          <p:val>
                                            <p:strVal val="0"/>
                                          </p:val>
                                        </p:tav>
                                        <p:tav fmla="" tm="100000">
                                          <p:val>
                                            <p:strVal val="#ppt_h"/>
                                          </p:val>
                                        </p:tav>
                                      </p:tavLst>
                                    </p:anim>
                                  </p:childTnLst>
                                </p:cTn>
                              </p:par>
                            </p:childTnLst>
                          </p:cTn>
                        </p:par>
                        <p:par>
                          <p:cTn fill="hold">
                            <p:stCondLst>
                              <p:cond delay="4000"/>
                            </p:stCondLst>
                            <p:childTnLst>
                              <p:par>
                                <p:cTn fill="hold" nodeType="afterEffect" presetClass="entr" presetID="23" presetSubtype="16">
                                  <p:stCondLst>
                                    <p:cond delay="0"/>
                                  </p:stCondLst>
                                  <p:childTnLst>
                                    <p:set>
                                      <p:cBhvr>
                                        <p:cTn dur="1" fill="hold">
                                          <p:stCondLst>
                                            <p:cond delay="0"/>
                                          </p:stCondLst>
                                        </p:cTn>
                                        <p:tgtEl>
                                          <p:spTgt spid="152">
                                            <p:txEl>
                                              <p:pRg end="2" st="2"/>
                                            </p:txEl>
                                          </p:spTgt>
                                        </p:tgtEl>
                                        <p:attrNameLst>
                                          <p:attrName>style.visibility</p:attrName>
                                        </p:attrNameLst>
                                      </p:cBhvr>
                                      <p:to>
                                        <p:strVal val="visible"/>
                                      </p:to>
                                    </p:set>
                                    <p:anim calcmode="lin" valueType="num">
                                      <p:cBhvr additive="base">
                                        <p:cTn dur="1000"/>
                                        <p:tgtEl>
                                          <p:spTgt spid="152">
                                            <p:txEl>
                                              <p:pRg end="2" st="2"/>
                                            </p:txEl>
                                          </p:spTgt>
                                        </p:tgtEl>
                                        <p:attrNameLst>
                                          <p:attrName>ppt_w</p:attrName>
                                        </p:attrNameLst>
                                      </p:cBhvr>
                                      <p:tavLst>
                                        <p:tav fmla="" tm="0">
                                          <p:val>
                                            <p:strVal val="0"/>
                                          </p:val>
                                        </p:tav>
                                        <p:tav fmla="" tm="100000">
                                          <p:val>
                                            <p:strVal val="#ppt_w"/>
                                          </p:val>
                                        </p:tav>
                                      </p:tavLst>
                                    </p:anim>
                                    <p:anim calcmode="lin" valueType="num">
                                      <p:cBhvr additive="base">
                                        <p:cTn dur="1000"/>
                                        <p:tgtEl>
                                          <p:spTgt spid="152">
                                            <p:txEl>
                                              <p:pRg end="2" st="2"/>
                                            </p:txEl>
                                          </p:spTgt>
                                        </p:tgtEl>
                                        <p:attrNameLst>
                                          <p:attrName>ppt_h</p:attrName>
                                        </p:attrNameLst>
                                      </p:cBhvr>
                                      <p:tavLst>
                                        <p:tav fmla="" tm="0">
                                          <p:val>
                                            <p:strVal val="0"/>
                                          </p:val>
                                        </p:tav>
                                        <p:tav fmla="" tm="100000">
                                          <p:val>
                                            <p:strVal val="#ppt_h"/>
                                          </p:val>
                                        </p:tav>
                                      </p:tavLst>
                                    </p:anim>
                                  </p:childTnLst>
                                </p:cTn>
                              </p:par>
                            </p:childTnLst>
                          </p:cTn>
                        </p:par>
                        <p:par>
                          <p:cTn fill="hold">
                            <p:stCondLst>
                              <p:cond delay="5000"/>
                            </p:stCondLst>
                            <p:childTnLst>
                              <p:par>
                                <p:cTn fill="hold" nodeType="afterEffect" presetClass="entr" presetID="23" presetSubtype="16">
                                  <p:stCondLst>
                                    <p:cond delay="0"/>
                                  </p:stCondLst>
                                  <p:childTnLst>
                                    <p:set>
                                      <p:cBhvr>
                                        <p:cTn dur="1" fill="hold">
                                          <p:stCondLst>
                                            <p:cond delay="0"/>
                                          </p:stCondLst>
                                        </p:cTn>
                                        <p:tgtEl>
                                          <p:spTgt spid="152">
                                            <p:txEl>
                                              <p:pRg end="3" st="3"/>
                                            </p:txEl>
                                          </p:spTgt>
                                        </p:tgtEl>
                                        <p:attrNameLst>
                                          <p:attrName>style.visibility</p:attrName>
                                        </p:attrNameLst>
                                      </p:cBhvr>
                                      <p:to>
                                        <p:strVal val="visible"/>
                                      </p:to>
                                    </p:set>
                                    <p:anim calcmode="lin" valueType="num">
                                      <p:cBhvr additive="base">
                                        <p:cTn dur="1000"/>
                                        <p:tgtEl>
                                          <p:spTgt spid="152">
                                            <p:txEl>
                                              <p:pRg end="3" st="3"/>
                                            </p:txEl>
                                          </p:spTgt>
                                        </p:tgtEl>
                                        <p:attrNameLst>
                                          <p:attrName>ppt_w</p:attrName>
                                        </p:attrNameLst>
                                      </p:cBhvr>
                                      <p:tavLst>
                                        <p:tav fmla="" tm="0">
                                          <p:val>
                                            <p:strVal val="0"/>
                                          </p:val>
                                        </p:tav>
                                        <p:tav fmla="" tm="100000">
                                          <p:val>
                                            <p:strVal val="#ppt_w"/>
                                          </p:val>
                                        </p:tav>
                                      </p:tavLst>
                                    </p:anim>
                                    <p:anim calcmode="lin" valueType="num">
                                      <p:cBhvr additive="base">
                                        <p:cTn dur="1000"/>
                                        <p:tgtEl>
                                          <p:spTgt spid="152">
                                            <p:txEl>
                                              <p:pRg end="3" st="3"/>
                                            </p:txEl>
                                          </p:spTgt>
                                        </p:tgtEl>
                                        <p:attrNameLst>
                                          <p:attrName>ppt_h</p:attrName>
                                        </p:attrNameLst>
                                      </p:cBhvr>
                                      <p:tavLst>
                                        <p:tav fmla="" tm="0">
                                          <p:val>
                                            <p:strVal val="0"/>
                                          </p:val>
                                        </p:tav>
                                        <p:tav fmla="" tm="100000">
                                          <p:val>
                                            <p:strVal val="#ppt_h"/>
                                          </p:val>
                                        </p:tav>
                                      </p:tavLst>
                                    </p:anim>
                                  </p:childTnLst>
                                </p:cTn>
                              </p:par>
                            </p:childTnLst>
                          </p:cTn>
                        </p:par>
                        <p:par>
                          <p:cTn fill="hold">
                            <p:stCondLst>
                              <p:cond delay="6000"/>
                            </p:stCondLst>
                            <p:childTnLst>
                              <p:par>
                                <p:cTn fill="hold" nodeType="afterEffect" presetClass="entr" presetID="23" presetSubtype="16">
                                  <p:stCondLst>
                                    <p:cond delay="0"/>
                                  </p:stCondLst>
                                  <p:childTnLst>
                                    <p:set>
                                      <p:cBhvr>
                                        <p:cTn dur="1" fill="hold">
                                          <p:stCondLst>
                                            <p:cond delay="0"/>
                                          </p:stCondLst>
                                        </p:cTn>
                                        <p:tgtEl>
                                          <p:spTgt spid="152">
                                            <p:txEl>
                                              <p:pRg end="4" st="4"/>
                                            </p:txEl>
                                          </p:spTgt>
                                        </p:tgtEl>
                                        <p:attrNameLst>
                                          <p:attrName>style.visibility</p:attrName>
                                        </p:attrNameLst>
                                      </p:cBhvr>
                                      <p:to>
                                        <p:strVal val="visible"/>
                                      </p:to>
                                    </p:set>
                                    <p:anim calcmode="lin" valueType="num">
                                      <p:cBhvr additive="base">
                                        <p:cTn dur="1000"/>
                                        <p:tgtEl>
                                          <p:spTgt spid="152">
                                            <p:txEl>
                                              <p:pRg end="4" st="4"/>
                                            </p:txEl>
                                          </p:spTgt>
                                        </p:tgtEl>
                                        <p:attrNameLst>
                                          <p:attrName>ppt_w</p:attrName>
                                        </p:attrNameLst>
                                      </p:cBhvr>
                                      <p:tavLst>
                                        <p:tav fmla="" tm="0">
                                          <p:val>
                                            <p:strVal val="0"/>
                                          </p:val>
                                        </p:tav>
                                        <p:tav fmla="" tm="100000">
                                          <p:val>
                                            <p:strVal val="#ppt_w"/>
                                          </p:val>
                                        </p:tav>
                                      </p:tavLst>
                                    </p:anim>
                                    <p:anim calcmode="lin" valueType="num">
                                      <p:cBhvr additive="base">
                                        <p:cTn dur="1000"/>
                                        <p:tgtEl>
                                          <p:spTgt spid="152">
                                            <p:txEl>
                                              <p:pRg end="4" st="4"/>
                                            </p:txEl>
                                          </p:spTgt>
                                        </p:tgtEl>
                                        <p:attrNameLst>
                                          <p:attrName>ppt_h</p:attrName>
                                        </p:attrNameLst>
                                      </p:cBhvr>
                                      <p:tavLst>
                                        <p:tav fmla="" tm="0">
                                          <p:val>
                                            <p:strVal val="0"/>
                                          </p:val>
                                        </p:tav>
                                        <p:tav fmla="" tm="100000">
                                          <p:val>
                                            <p:strVal val="#ppt_h"/>
                                          </p:val>
                                        </p:tav>
                                      </p:tavLst>
                                    </p:anim>
                                  </p:childTnLst>
                                </p:cTn>
                              </p:par>
                            </p:childTnLst>
                          </p:cTn>
                        </p:par>
                        <p:par>
                          <p:cTn fill="hold">
                            <p:stCondLst>
                              <p:cond delay="7000"/>
                            </p:stCondLst>
                            <p:childTnLst>
                              <p:par>
                                <p:cTn fill="hold" nodeType="afterEffect" presetClass="entr" presetID="23" presetSubtype="16">
                                  <p:stCondLst>
                                    <p:cond delay="0"/>
                                  </p:stCondLst>
                                  <p:childTnLst>
                                    <p:set>
                                      <p:cBhvr>
                                        <p:cTn dur="1" fill="hold">
                                          <p:stCondLst>
                                            <p:cond delay="0"/>
                                          </p:stCondLst>
                                        </p:cTn>
                                        <p:tgtEl>
                                          <p:spTgt spid="152">
                                            <p:txEl>
                                              <p:pRg end="5" st="5"/>
                                            </p:txEl>
                                          </p:spTgt>
                                        </p:tgtEl>
                                        <p:attrNameLst>
                                          <p:attrName>style.visibility</p:attrName>
                                        </p:attrNameLst>
                                      </p:cBhvr>
                                      <p:to>
                                        <p:strVal val="visible"/>
                                      </p:to>
                                    </p:set>
                                    <p:anim calcmode="lin" valueType="num">
                                      <p:cBhvr additive="base">
                                        <p:cTn dur="1000"/>
                                        <p:tgtEl>
                                          <p:spTgt spid="152">
                                            <p:txEl>
                                              <p:pRg end="5" st="5"/>
                                            </p:txEl>
                                          </p:spTgt>
                                        </p:tgtEl>
                                        <p:attrNameLst>
                                          <p:attrName>ppt_w</p:attrName>
                                        </p:attrNameLst>
                                      </p:cBhvr>
                                      <p:tavLst>
                                        <p:tav fmla="" tm="0">
                                          <p:val>
                                            <p:strVal val="0"/>
                                          </p:val>
                                        </p:tav>
                                        <p:tav fmla="" tm="100000">
                                          <p:val>
                                            <p:strVal val="#ppt_w"/>
                                          </p:val>
                                        </p:tav>
                                      </p:tavLst>
                                    </p:anim>
                                    <p:anim calcmode="lin" valueType="num">
                                      <p:cBhvr additive="base">
                                        <p:cTn dur="1000"/>
                                        <p:tgtEl>
                                          <p:spTgt spid="152">
                                            <p:txEl>
                                              <p:pRg end="5" st="5"/>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20"/>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t>What needs attention?</a:t>
            </a:r>
            <a:endParaRPr/>
          </a:p>
        </p:txBody>
      </p:sp>
      <p:sp>
        <p:nvSpPr>
          <p:cNvPr id="161" name="Google Shape;161;p20"/>
          <p:cNvSpPr txBox="1"/>
          <p:nvPr/>
        </p:nvSpPr>
        <p:spPr>
          <a:xfrm rot="-254540">
            <a:off x="977625" y="1883671"/>
            <a:ext cx="3532278" cy="601641"/>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 sz="1800">
                <a:latin typeface="Impact"/>
                <a:ea typeface="Impact"/>
                <a:cs typeface="Impact"/>
                <a:sym typeface="Impact"/>
              </a:rPr>
              <a:t>Phone system replacement</a:t>
            </a:r>
            <a:endParaRPr b="1" sz="1800">
              <a:latin typeface="Impact"/>
              <a:ea typeface="Impact"/>
              <a:cs typeface="Impact"/>
              <a:sym typeface="Impact"/>
            </a:endParaRPr>
          </a:p>
        </p:txBody>
      </p:sp>
      <p:sp>
        <p:nvSpPr>
          <p:cNvPr id="162" name="Google Shape;162;p20"/>
          <p:cNvSpPr txBox="1"/>
          <p:nvPr/>
        </p:nvSpPr>
        <p:spPr>
          <a:xfrm rot="-254096">
            <a:off x="1215516" y="2202209"/>
            <a:ext cx="3477495" cy="365199"/>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FF"/>
                </a:solidFill>
              </a:rPr>
              <a:t>Supporting Network Configurations</a:t>
            </a:r>
            <a:endParaRPr b="1">
              <a:solidFill>
                <a:srgbClr val="0000FF"/>
              </a:solidFill>
            </a:endParaRPr>
          </a:p>
        </p:txBody>
      </p:sp>
      <p:pic>
        <p:nvPicPr>
          <p:cNvPr id="163" name="Google Shape;163;p20"/>
          <p:cNvPicPr preferRelativeResize="0"/>
          <p:nvPr/>
        </p:nvPicPr>
        <p:blipFill>
          <a:blip r:embed="rId3">
            <a:alphaModFix/>
          </a:blip>
          <a:stretch>
            <a:fillRect/>
          </a:stretch>
        </p:blipFill>
        <p:spPr>
          <a:xfrm>
            <a:off x="3352525" y="2498725"/>
            <a:ext cx="4810475" cy="1718975"/>
          </a:xfrm>
          <a:prstGeom prst="rect">
            <a:avLst/>
          </a:prstGeom>
          <a:noFill/>
          <a:ln>
            <a:noFill/>
          </a:ln>
        </p:spPr>
      </p:pic>
      <p:pic>
        <p:nvPicPr>
          <p:cNvPr id="164" name="Google Shape;164;p20"/>
          <p:cNvPicPr preferRelativeResize="0"/>
          <p:nvPr/>
        </p:nvPicPr>
        <p:blipFill>
          <a:blip r:embed="rId4">
            <a:alphaModFix/>
          </a:blip>
          <a:stretch>
            <a:fillRect/>
          </a:stretch>
        </p:blipFill>
        <p:spPr>
          <a:xfrm>
            <a:off x="7797075" y="0"/>
            <a:ext cx="1346925" cy="795799"/>
          </a:xfrm>
          <a:prstGeom prst="rect">
            <a:avLst/>
          </a:prstGeom>
          <a:noFill/>
          <a:ln>
            <a:noFill/>
          </a:ln>
        </p:spPr>
      </p:pic>
      <p:sp>
        <p:nvSpPr>
          <p:cNvPr id="165" name="Google Shape;165;p20"/>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000"/>
                                        <p:tgtEl>
                                          <p:spTgt spid="1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21"/>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needs attention?</a:t>
            </a:r>
            <a:endParaRPr/>
          </a:p>
        </p:txBody>
      </p:sp>
      <p:sp>
        <p:nvSpPr>
          <p:cNvPr id="171" name="Google Shape;171;p21"/>
          <p:cNvSpPr txBox="1"/>
          <p:nvPr/>
        </p:nvSpPr>
        <p:spPr>
          <a:xfrm rot="-254540">
            <a:off x="977625" y="1883671"/>
            <a:ext cx="3532278" cy="601641"/>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 sz="1800">
                <a:solidFill>
                  <a:srgbClr val="B7B7B7"/>
                </a:solidFill>
                <a:latin typeface="Impact"/>
                <a:ea typeface="Impact"/>
                <a:cs typeface="Impact"/>
                <a:sym typeface="Impact"/>
              </a:rPr>
              <a:t>Phone system replacement</a:t>
            </a:r>
            <a:endParaRPr b="1" sz="1800">
              <a:solidFill>
                <a:srgbClr val="B7B7B7"/>
              </a:solidFill>
              <a:latin typeface="Impact"/>
              <a:ea typeface="Impact"/>
              <a:cs typeface="Impact"/>
              <a:sym typeface="Impact"/>
            </a:endParaRPr>
          </a:p>
        </p:txBody>
      </p:sp>
      <p:sp>
        <p:nvSpPr>
          <p:cNvPr id="172" name="Google Shape;172;p21"/>
          <p:cNvSpPr txBox="1"/>
          <p:nvPr/>
        </p:nvSpPr>
        <p:spPr>
          <a:xfrm rot="-327">
            <a:off x="2983325" y="2485239"/>
            <a:ext cx="3156300" cy="6015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 sz="2400">
                <a:latin typeface="Impact"/>
                <a:ea typeface="Impact"/>
                <a:cs typeface="Impact"/>
                <a:sym typeface="Impact"/>
              </a:rPr>
              <a:t>Outdoor Wireless</a:t>
            </a:r>
            <a:endParaRPr b="1" sz="2400">
              <a:latin typeface="Impact"/>
              <a:ea typeface="Impact"/>
              <a:cs typeface="Impact"/>
              <a:sym typeface="Impact"/>
            </a:endParaRPr>
          </a:p>
        </p:txBody>
      </p:sp>
      <p:sp>
        <p:nvSpPr>
          <p:cNvPr id="173" name="Google Shape;173;p21"/>
          <p:cNvSpPr txBox="1"/>
          <p:nvPr/>
        </p:nvSpPr>
        <p:spPr>
          <a:xfrm rot="-259737">
            <a:off x="1215514" y="2202274"/>
            <a:ext cx="3477621" cy="36494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C9DAF8"/>
                </a:solidFill>
              </a:rPr>
              <a:t>Supporting Network Configurations</a:t>
            </a:r>
            <a:endParaRPr b="1">
              <a:solidFill>
                <a:srgbClr val="C9DAF8"/>
              </a:solidFill>
            </a:endParaRPr>
          </a:p>
        </p:txBody>
      </p:sp>
      <p:sp>
        <p:nvSpPr>
          <p:cNvPr id="174" name="Google Shape;174;p21"/>
          <p:cNvSpPr txBox="1"/>
          <p:nvPr/>
        </p:nvSpPr>
        <p:spPr>
          <a:xfrm>
            <a:off x="3794050" y="2887400"/>
            <a:ext cx="1869300" cy="36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FF"/>
                </a:solidFill>
              </a:rPr>
              <a:t>Work underway</a:t>
            </a:r>
            <a:endParaRPr b="1">
              <a:solidFill>
                <a:srgbClr val="0000FF"/>
              </a:solidFill>
            </a:endParaRPr>
          </a:p>
        </p:txBody>
      </p:sp>
      <p:pic>
        <p:nvPicPr>
          <p:cNvPr id="175" name="Google Shape;175;p21"/>
          <p:cNvPicPr preferRelativeResize="0"/>
          <p:nvPr/>
        </p:nvPicPr>
        <p:blipFill>
          <a:blip r:embed="rId3">
            <a:alphaModFix/>
          </a:blip>
          <a:stretch>
            <a:fillRect/>
          </a:stretch>
        </p:blipFill>
        <p:spPr>
          <a:xfrm>
            <a:off x="7797075" y="0"/>
            <a:ext cx="1346925" cy="795799"/>
          </a:xfrm>
          <a:prstGeom prst="rect">
            <a:avLst/>
          </a:prstGeom>
          <a:noFill/>
          <a:ln>
            <a:noFill/>
          </a:ln>
        </p:spPr>
      </p:pic>
      <p:sp>
        <p:nvSpPr>
          <p:cNvPr id="176" name="Google Shape;176;p21"/>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000"/>
                                        <p:tgtEl>
                                          <p:spTgt spid="1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